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7"/>
  </p:notesMasterIdLst>
  <p:sldIdLst>
    <p:sldId id="301" r:id="rId2"/>
    <p:sldId id="1201" r:id="rId3"/>
    <p:sldId id="1484" r:id="rId4"/>
    <p:sldId id="435" r:id="rId5"/>
    <p:sldId id="438" r:id="rId6"/>
    <p:sldId id="439" r:id="rId7"/>
    <p:sldId id="436" r:id="rId8"/>
    <p:sldId id="440" r:id="rId9"/>
    <p:sldId id="433" r:id="rId10"/>
    <p:sldId id="1483" r:id="rId11"/>
    <p:sldId id="491" r:id="rId12"/>
    <p:sldId id="492" r:id="rId13"/>
    <p:sldId id="494" r:id="rId14"/>
    <p:sldId id="496" r:id="rId15"/>
    <p:sldId id="1486" r:id="rId16"/>
    <p:sldId id="1485" r:id="rId17"/>
    <p:sldId id="447" r:id="rId18"/>
    <p:sldId id="481" r:id="rId19"/>
    <p:sldId id="480" r:id="rId20"/>
    <p:sldId id="474" r:id="rId21"/>
    <p:sldId id="472" r:id="rId22"/>
    <p:sldId id="470" r:id="rId23"/>
    <p:sldId id="482" r:id="rId24"/>
    <p:sldId id="471" r:id="rId25"/>
    <p:sldId id="475" r:id="rId26"/>
    <p:sldId id="483" r:id="rId27"/>
    <p:sldId id="484" r:id="rId28"/>
    <p:sldId id="477" r:id="rId29"/>
    <p:sldId id="444" r:id="rId30"/>
    <p:sldId id="446" r:id="rId31"/>
    <p:sldId id="448" r:id="rId32"/>
    <p:sldId id="451" r:id="rId33"/>
    <p:sldId id="462" r:id="rId34"/>
    <p:sldId id="461" r:id="rId35"/>
    <p:sldId id="460" r:id="rId36"/>
    <p:sldId id="464" r:id="rId37"/>
    <p:sldId id="466" r:id="rId38"/>
    <p:sldId id="465" r:id="rId39"/>
    <p:sldId id="463" r:id="rId40"/>
    <p:sldId id="1200" r:id="rId41"/>
    <p:sldId id="1481" r:id="rId42"/>
    <p:sldId id="1482" r:id="rId43"/>
    <p:sldId id="1404" r:id="rId44"/>
    <p:sldId id="1487" r:id="rId45"/>
    <p:sldId id="1488" r:id="rId46"/>
    <p:sldId id="1489" r:id="rId47"/>
    <p:sldId id="1490" r:id="rId48"/>
    <p:sldId id="1491" r:id="rId49"/>
    <p:sldId id="1493" r:id="rId50"/>
    <p:sldId id="1495" r:id="rId51"/>
    <p:sldId id="1494" r:id="rId52"/>
    <p:sldId id="1496" r:id="rId53"/>
    <p:sldId id="1497" r:id="rId54"/>
    <p:sldId id="1498" r:id="rId55"/>
    <p:sldId id="1199" r:id="rId56"/>
  </p:sldIdLst>
  <p:sldSz cx="9144000" cy="5143500" type="screen16x9"/>
  <p:notesSz cx="6858000" cy="9144000"/>
  <p:custDataLst>
    <p:tags r:id="rId5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A3F6C"/>
    <a:srgbClr val="0E22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045" autoAdjust="0"/>
    <p:restoredTop sz="90659" autoAdjust="0"/>
  </p:normalViewPr>
  <p:slideViewPr>
    <p:cSldViewPr snapToGrid="0">
      <p:cViewPr varScale="1">
        <p:scale>
          <a:sx n="153" d="100"/>
          <a:sy n="153" d="100"/>
        </p:scale>
        <p:origin x="704" y="16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gs" Target="tags/tag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67CEF48-CBE8-44C6-9088-225B225FF4C5}" type="doc">
      <dgm:prSet loTypeId="urn:microsoft.com/office/officeart/2005/8/layout/process3" loCatId="process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zh-CN" altLang="en-US"/>
        </a:p>
      </dgm:t>
    </dgm:pt>
    <dgm:pt modelId="{616EAD64-BBE6-4DF5-A986-19A5745C8D11}">
      <dgm:prSet phldrT="[文本]" custT="1"/>
      <dgm:spPr/>
      <dgm:t>
        <a:bodyPr/>
        <a:lstStyle/>
        <a:p>
          <a:r>
            <a:rPr lang="zh-CN" altLang="en-US" sz="2000" dirty="0"/>
            <a:t>数据准备</a:t>
          </a:r>
        </a:p>
      </dgm:t>
    </dgm:pt>
    <dgm:pt modelId="{182C2BDC-3628-44D2-9A99-8DD8EB984384}" type="parTrans" cxnId="{45B2DA7B-3714-4691-985F-5EC5F25D0D64}">
      <dgm:prSet/>
      <dgm:spPr/>
      <dgm:t>
        <a:bodyPr/>
        <a:lstStyle/>
        <a:p>
          <a:endParaRPr lang="zh-CN" altLang="en-US" sz="1400"/>
        </a:p>
      </dgm:t>
    </dgm:pt>
    <dgm:pt modelId="{FD4AD32D-2518-436C-B02F-17B14298B984}" type="sibTrans" cxnId="{45B2DA7B-3714-4691-985F-5EC5F25D0D64}">
      <dgm:prSet custT="1"/>
      <dgm:spPr/>
      <dgm:t>
        <a:bodyPr/>
        <a:lstStyle/>
        <a:p>
          <a:endParaRPr lang="zh-CN" altLang="en-US" sz="1600"/>
        </a:p>
      </dgm:t>
    </dgm:pt>
    <dgm:pt modelId="{B793613D-A7E0-4A18-973A-50635D3C7723}">
      <dgm:prSet phldrT="[文本]" custT="1"/>
      <dgm:spPr/>
      <dgm:t>
        <a:bodyPr/>
        <a:lstStyle/>
        <a:p>
          <a:r>
            <a:rPr lang="zh-CN" altLang="en-US" sz="2000" dirty="0"/>
            <a:t>数据标注</a:t>
          </a:r>
        </a:p>
      </dgm:t>
    </dgm:pt>
    <dgm:pt modelId="{2B1BD002-C137-47CA-8597-226749B3F4A3}" type="parTrans" cxnId="{390FD5E6-D431-48C4-A1E5-CDE1B6AE2216}">
      <dgm:prSet/>
      <dgm:spPr/>
      <dgm:t>
        <a:bodyPr/>
        <a:lstStyle/>
        <a:p>
          <a:endParaRPr lang="zh-CN" altLang="en-US" sz="1400"/>
        </a:p>
      </dgm:t>
    </dgm:pt>
    <dgm:pt modelId="{880F02C1-C59A-47B8-AB99-1A00A7D9B04A}" type="sibTrans" cxnId="{390FD5E6-D431-48C4-A1E5-CDE1B6AE2216}">
      <dgm:prSet/>
      <dgm:spPr/>
      <dgm:t>
        <a:bodyPr/>
        <a:lstStyle/>
        <a:p>
          <a:endParaRPr lang="zh-CN" altLang="en-US" sz="1400"/>
        </a:p>
      </dgm:t>
    </dgm:pt>
    <dgm:pt modelId="{7559B232-59F0-45B4-AF5B-19083D751C65}">
      <dgm:prSet phldrT="[文本]" custT="1"/>
      <dgm:spPr/>
      <dgm:t>
        <a:bodyPr/>
        <a:lstStyle/>
        <a:p>
          <a:r>
            <a:rPr lang="zh-CN" altLang="en-US" sz="2000" dirty="0"/>
            <a:t>模型训练</a:t>
          </a:r>
        </a:p>
      </dgm:t>
    </dgm:pt>
    <dgm:pt modelId="{112BD6AA-FF0E-470F-B423-0F013B1FC100}" type="parTrans" cxnId="{B6252F6B-38F0-4D62-9B17-88B09535F718}">
      <dgm:prSet/>
      <dgm:spPr/>
      <dgm:t>
        <a:bodyPr/>
        <a:lstStyle/>
        <a:p>
          <a:endParaRPr lang="zh-CN" altLang="en-US" sz="1400"/>
        </a:p>
      </dgm:t>
    </dgm:pt>
    <dgm:pt modelId="{9159A1ED-A2A0-473B-B752-67A4E5010F21}" type="sibTrans" cxnId="{B6252F6B-38F0-4D62-9B17-88B09535F718}">
      <dgm:prSet custT="1"/>
      <dgm:spPr/>
      <dgm:t>
        <a:bodyPr/>
        <a:lstStyle/>
        <a:p>
          <a:endParaRPr lang="zh-CN" altLang="en-US" sz="1600"/>
        </a:p>
      </dgm:t>
    </dgm:pt>
    <dgm:pt modelId="{6B238590-315E-44B3-A15F-AC182A1FE586}">
      <dgm:prSet phldrT="[文本]" custT="1"/>
      <dgm:spPr/>
      <dgm:t>
        <a:bodyPr/>
        <a:lstStyle/>
        <a:p>
          <a:r>
            <a:rPr lang="zh-CN" altLang="en-US" sz="2000" dirty="0"/>
            <a:t>分类损失函数</a:t>
          </a:r>
        </a:p>
      </dgm:t>
    </dgm:pt>
    <dgm:pt modelId="{09A31C6D-E489-4231-9D39-64C735B0EB27}" type="parTrans" cxnId="{BE0A25B2-517B-435C-9FBD-9247FBC09D99}">
      <dgm:prSet/>
      <dgm:spPr/>
      <dgm:t>
        <a:bodyPr/>
        <a:lstStyle/>
        <a:p>
          <a:endParaRPr lang="zh-CN" altLang="en-US" sz="1400"/>
        </a:p>
      </dgm:t>
    </dgm:pt>
    <dgm:pt modelId="{22BB8A30-E661-45ED-905C-02797D979F34}" type="sibTrans" cxnId="{BE0A25B2-517B-435C-9FBD-9247FBC09D99}">
      <dgm:prSet/>
      <dgm:spPr/>
      <dgm:t>
        <a:bodyPr/>
        <a:lstStyle/>
        <a:p>
          <a:endParaRPr lang="zh-CN" altLang="en-US" sz="1400"/>
        </a:p>
      </dgm:t>
    </dgm:pt>
    <dgm:pt modelId="{2F637D4E-9364-4241-9F11-AE44C21FD668}">
      <dgm:prSet phldrT="[文本]" custT="1"/>
      <dgm:spPr/>
      <dgm:t>
        <a:bodyPr/>
        <a:lstStyle/>
        <a:p>
          <a:r>
            <a:rPr lang="zh-CN" altLang="en-US" sz="2000" dirty="0"/>
            <a:t>模型测试</a:t>
          </a:r>
        </a:p>
      </dgm:t>
    </dgm:pt>
    <dgm:pt modelId="{94CCD5BC-5FAB-40F8-B60B-C0BADD4570A4}" type="parTrans" cxnId="{923311B6-5743-47E9-814B-811B7781E49E}">
      <dgm:prSet/>
      <dgm:spPr/>
      <dgm:t>
        <a:bodyPr/>
        <a:lstStyle/>
        <a:p>
          <a:endParaRPr lang="zh-CN" altLang="en-US" sz="1400"/>
        </a:p>
      </dgm:t>
    </dgm:pt>
    <dgm:pt modelId="{0B488D11-550E-4A14-BE2F-C576D616FB75}" type="sibTrans" cxnId="{923311B6-5743-47E9-814B-811B7781E49E}">
      <dgm:prSet/>
      <dgm:spPr/>
      <dgm:t>
        <a:bodyPr/>
        <a:lstStyle/>
        <a:p>
          <a:endParaRPr lang="zh-CN" altLang="en-US" sz="1400"/>
        </a:p>
      </dgm:t>
    </dgm:pt>
    <dgm:pt modelId="{36435378-6A1F-407B-928F-B36648C693BE}">
      <dgm:prSet phldrT="[文本]" custT="1"/>
      <dgm:spPr/>
      <dgm:t>
        <a:bodyPr/>
        <a:lstStyle/>
        <a:p>
          <a:r>
            <a:rPr lang="zh-CN" altLang="en-US" sz="2000" dirty="0"/>
            <a:t>训练集</a:t>
          </a:r>
          <a:r>
            <a:rPr lang="en-US" altLang="zh-CN" sz="2000" dirty="0"/>
            <a:t>/</a:t>
          </a:r>
          <a:r>
            <a:rPr lang="zh-CN" altLang="en-US" sz="2000" dirty="0"/>
            <a:t>验证集</a:t>
          </a:r>
          <a:r>
            <a:rPr lang="en-US" altLang="zh-CN" sz="2000" dirty="0"/>
            <a:t>/</a:t>
          </a:r>
          <a:r>
            <a:rPr lang="zh-CN" altLang="en-US" sz="2000" dirty="0"/>
            <a:t>测试集分割</a:t>
          </a:r>
        </a:p>
      </dgm:t>
    </dgm:pt>
    <dgm:pt modelId="{15EAC65E-5BF7-4773-9490-94E43B632561}" type="parTrans" cxnId="{F592F2A2-7356-413A-86EB-246AC98ACF72}">
      <dgm:prSet/>
      <dgm:spPr/>
      <dgm:t>
        <a:bodyPr/>
        <a:lstStyle/>
        <a:p>
          <a:endParaRPr lang="zh-CN" altLang="en-US" sz="1400"/>
        </a:p>
      </dgm:t>
    </dgm:pt>
    <dgm:pt modelId="{B458C959-2C7F-44B6-87C1-4FDFC513E52E}" type="sibTrans" cxnId="{F592F2A2-7356-413A-86EB-246AC98ACF72}">
      <dgm:prSet/>
      <dgm:spPr/>
      <dgm:t>
        <a:bodyPr/>
        <a:lstStyle/>
        <a:p>
          <a:endParaRPr lang="zh-CN" altLang="en-US" sz="1400"/>
        </a:p>
      </dgm:t>
    </dgm:pt>
    <dgm:pt modelId="{47E7D0C1-5AB5-4B65-B384-F552C437A502}">
      <dgm:prSet phldrT="[文本]" custT="1"/>
      <dgm:spPr/>
      <dgm:t>
        <a:bodyPr/>
        <a:lstStyle/>
        <a:p>
          <a:r>
            <a:rPr lang="zh-CN" altLang="en-US" sz="2000" dirty="0"/>
            <a:t>损失函数优化和参数调优</a:t>
          </a:r>
        </a:p>
      </dgm:t>
    </dgm:pt>
    <dgm:pt modelId="{5FFFC69B-25DF-491F-938A-E3AD45C3C2EF}" type="parTrans" cxnId="{A713EE01-F638-4CE8-B679-7094D9F0D68C}">
      <dgm:prSet/>
      <dgm:spPr/>
      <dgm:t>
        <a:bodyPr/>
        <a:lstStyle/>
        <a:p>
          <a:endParaRPr lang="zh-CN" altLang="en-US" sz="1400"/>
        </a:p>
      </dgm:t>
    </dgm:pt>
    <dgm:pt modelId="{52F1A3AD-1197-43C2-8A72-028DE43CAE89}" type="sibTrans" cxnId="{A713EE01-F638-4CE8-B679-7094D9F0D68C}">
      <dgm:prSet/>
      <dgm:spPr/>
      <dgm:t>
        <a:bodyPr/>
        <a:lstStyle/>
        <a:p>
          <a:endParaRPr lang="zh-CN" altLang="en-US" sz="1400"/>
        </a:p>
      </dgm:t>
    </dgm:pt>
    <dgm:pt modelId="{4DB13466-171E-44D7-8194-A35610178952}">
      <dgm:prSet phldrT="[文本]" custT="1"/>
      <dgm:spPr/>
      <dgm:t>
        <a:bodyPr/>
        <a:lstStyle/>
        <a:p>
          <a:r>
            <a:rPr lang="zh-CN" altLang="en-US" sz="2000" dirty="0"/>
            <a:t>交叉验证</a:t>
          </a:r>
        </a:p>
      </dgm:t>
    </dgm:pt>
    <dgm:pt modelId="{C49792A2-C56A-4EBC-ABCF-16E4F81EE52A}" type="parTrans" cxnId="{1C2A04A7-FD0E-46F2-A5E9-4733C3FBFA67}">
      <dgm:prSet/>
      <dgm:spPr/>
      <dgm:t>
        <a:bodyPr/>
        <a:lstStyle/>
        <a:p>
          <a:endParaRPr lang="zh-CN" altLang="en-US" sz="1600"/>
        </a:p>
      </dgm:t>
    </dgm:pt>
    <dgm:pt modelId="{28212F73-80C7-417A-8584-D278767D5A7A}" type="sibTrans" cxnId="{1C2A04A7-FD0E-46F2-A5E9-4733C3FBFA67}">
      <dgm:prSet/>
      <dgm:spPr/>
      <dgm:t>
        <a:bodyPr/>
        <a:lstStyle/>
        <a:p>
          <a:endParaRPr lang="zh-CN" altLang="en-US" sz="1600"/>
        </a:p>
      </dgm:t>
    </dgm:pt>
    <dgm:pt modelId="{B1283C29-6360-472D-818B-B72D3CEDF543}">
      <dgm:prSet phldrT="[文本]" custT="1"/>
      <dgm:spPr/>
      <dgm:t>
        <a:bodyPr/>
        <a:lstStyle/>
        <a:p>
          <a:r>
            <a:rPr lang="zh-CN" altLang="en-US" sz="2000" b="0" dirty="0"/>
            <a:t>特征提取</a:t>
          </a:r>
        </a:p>
      </dgm:t>
    </dgm:pt>
    <dgm:pt modelId="{57882CCD-56D6-41F3-88B2-7858E365B896}" type="parTrans" cxnId="{059C417A-39A7-4483-9336-DAD1D4034180}">
      <dgm:prSet/>
      <dgm:spPr/>
      <dgm:t>
        <a:bodyPr/>
        <a:lstStyle/>
        <a:p>
          <a:endParaRPr lang="zh-CN" altLang="en-US"/>
        </a:p>
      </dgm:t>
    </dgm:pt>
    <dgm:pt modelId="{454CFFAD-7183-4FA3-BC7C-024A12E7D7DA}" type="sibTrans" cxnId="{059C417A-39A7-4483-9336-DAD1D4034180}">
      <dgm:prSet/>
      <dgm:spPr/>
      <dgm:t>
        <a:bodyPr/>
        <a:lstStyle/>
        <a:p>
          <a:endParaRPr lang="zh-CN" altLang="en-US"/>
        </a:p>
      </dgm:t>
    </dgm:pt>
    <dgm:pt modelId="{8D1814B3-859E-4368-97B3-89647E58EF4C}">
      <dgm:prSet phldrT="[文本]" custT="1"/>
      <dgm:spPr/>
      <dgm:t>
        <a:bodyPr/>
        <a:lstStyle/>
        <a:p>
          <a:r>
            <a:rPr lang="zh-CN" altLang="en-US" sz="2000" dirty="0"/>
            <a:t>性能评价指标</a:t>
          </a:r>
        </a:p>
      </dgm:t>
    </dgm:pt>
    <dgm:pt modelId="{1F0F1D0F-95C1-4D3B-B810-00408404832B}" type="parTrans" cxnId="{A5083684-1AF9-42D7-B38E-C914BEBF60A7}">
      <dgm:prSet/>
      <dgm:spPr/>
      <dgm:t>
        <a:bodyPr/>
        <a:lstStyle/>
        <a:p>
          <a:endParaRPr lang="zh-CN" altLang="en-US"/>
        </a:p>
      </dgm:t>
    </dgm:pt>
    <dgm:pt modelId="{1B632848-4FDB-4572-A32C-54C85D22794D}" type="sibTrans" cxnId="{A5083684-1AF9-42D7-B38E-C914BEBF60A7}">
      <dgm:prSet/>
      <dgm:spPr/>
      <dgm:t>
        <a:bodyPr/>
        <a:lstStyle/>
        <a:p>
          <a:endParaRPr lang="zh-CN" altLang="en-US"/>
        </a:p>
      </dgm:t>
    </dgm:pt>
    <dgm:pt modelId="{DFC58F2B-B674-4DA6-B898-8EE225D0E797}" type="pres">
      <dgm:prSet presAssocID="{967CEF48-CBE8-44C6-9088-225B225FF4C5}" presName="linearFlow" presStyleCnt="0">
        <dgm:presLayoutVars>
          <dgm:dir/>
          <dgm:animLvl val="lvl"/>
          <dgm:resizeHandles val="exact"/>
        </dgm:presLayoutVars>
      </dgm:prSet>
      <dgm:spPr/>
    </dgm:pt>
    <dgm:pt modelId="{B6B6F4FF-0207-4536-9C46-A9838EC88092}" type="pres">
      <dgm:prSet presAssocID="{616EAD64-BBE6-4DF5-A986-19A5745C8D11}" presName="composite" presStyleCnt="0"/>
      <dgm:spPr/>
    </dgm:pt>
    <dgm:pt modelId="{414AF6EB-BA81-4E67-A661-EE884E1CC4BD}" type="pres">
      <dgm:prSet presAssocID="{616EAD64-BBE6-4DF5-A986-19A5745C8D11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03709B43-CB67-43C5-91CE-3583233B7989}" type="pres">
      <dgm:prSet presAssocID="{616EAD64-BBE6-4DF5-A986-19A5745C8D11}" presName="parSh" presStyleLbl="node1" presStyleIdx="0" presStyleCnt="3"/>
      <dgm:spPr/>
    </dgm:pt>
    <dgm:pt modelId="{F743D591-E7AD-4726-AA80-F6FF7A670663}" type="pres">
      <dgm:prSet presAssocID="{616EAD64-BBE6-4DF5-A986-19A5745C8D11}" presName="desTx" presStyleLbl="fgAcc1" presStyleIdx="0" presStyleCnt="3" custScaleX="134327">
        <dgm:presLayoutVars>
          <dgm:bulletEnabled val="1"/>
        </dgm:presLayoutVars>
      </dgm:prSet>
      <dgm:spPr/>
    </dgm:pt>
    <dgm:pt modelId="{82EB17CC-6DDB-4F00-97BC-EE03FAC2CAAC}" type="pres">
      <dgm:prSet presAssocID="{FD4AD32D-2518-436C-B02F-17B14298B984}" presName="sibTrans" presStyleLbl="sibTrans2D1" presStyleIdx="0" presStyleCnt="2"/>
      <dgm:spPr/>
    </dgm:pt>
    <dgm:pt modelId="{CC0E3A72-409F-421C-AA1A-01B2C55387B4}" type="pres">
      <dgm:prSet presAssocID="{FD4AD32D-2518-436C-B02F-17B14298B984}" presName="connTx" presStyleLbl="sibTrans2D1" presStyleIdx="0" presStyleCnt="2"/>
      <dgm:spPr/>
    </dgm:pt>
    <dgm:pt modelId="{E7C8FF1E-2CF6-47AA-9302-86A9FD9090D3}" type="pres">
      <dgm:prSet presAssocID="{7559B232-59F0-45B4-AF5B-19083D751C65}" presName="composite" presStyleCnt="0"/>
      <dgm:spPr/>
    </dgm:pt>
    <dgm:pt modelId="{E77D53D2-F1ED-49D7-A3A8-AEF40E1DF4F4}" type="pres">
      <dgm:prSet presAssocID="{7559B232-59F0-45B4-AF5B-19083D751C65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3E04F664-6EC7-4DF8-80D1-A5617936C27E}" type="pres">
      <dgm:prSet presAssocID="{7559B232-59F0-45B4-AF5B-19083D751C65}" presName="parSh" presStyleLbl="node1" presStyleIdx="1" presStyleCnt="3"/>
      <dgm:spPr/>
    </dgm:pt>
    <dgm:pt modelId="{70510A5E-D728-48E9-986F-74C1FE74C36A}" type="pres">
      <dgm:prSet presAssocID="{7559B232-59F0-45B4-AF5B-19083D751C65}" presName="desTx" presStyleLbl="fgAcc1" presStyleIdx="1" presStyleCnt="3" custScaleX="130969">
        <dgm:presLayoutVars>
          <dgm:bulletEnabled val="1"/>
        </dgm:presLayoutVars>
      </dgm:prSet>
      <dgm:spPr/>
    </dgm:pt>
    <dgm:pt modelId="{105AF2B2-C482-489F-999E-426B8D0A76FE}" type="pres">
      <dgm:prSet presAssocID="{9159A1ED-A2A0-473B-B752-67A4E5010F21}" presName="sibTrans" presStyleLbl="sibTrans2D1" presStyleIdx="1" presStyleCnt="2"/>
      <dgm:spPr/>
    </dgm:pt>
    <dgm:pt modelId="{DF2A1DBB-1946-44D8-B1B8-AD01B2617986}" type="pres">
      <dgm:prSet presAssocID="{9159A1ED-A2A0-473B-B752-67A4E5010F21}" presName="connTx" presStyleLbl="sibTrans2D1" presStyleIdx="1" presStyleCnt="2"/>
      <dgm:spPr/>
    </dgm:pt>
    <dgm:pt modelId="{755A74FA-DCCF-4345-8DE4-500D395C08BF}" type="pres">
      <dgm:prSet presAssocID="{2F637D4E-9364-4241-9F11-AE44C21FD668}" presName="composite" presStyleCnt="0"/>
      <dgm:spPr/>
    </dgm:pt>
    <dgm:pt modelId="{A3CB8F9F-B612-4672-BC49-3A21179F28FF}" type="pres">
      <dgm:prSet presAssocID="{2F637D4E-9364-4241-9F11-AE44C21FD66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3C5B47F2-D050-44D9-AE8D-C7FEDA2F671B}" type="pres">
      <dgm:prSet presAssocID="{2F637D4E-9364-4241-9F11-AE44C21FD668}" presName="parSh" presStyleLbl="node1" presStyleIdx="2" presStyleCnt="3"/>
      <dgm:spPr/>
    </dgm:pt>
    <dgm:pt modelId="{E4A03D75-1541-40F2-9C19-C39E02AF573E}" type="pres">
      <dgm:prSet presAssocID="{2F637D4E-9364-4241-9F11-AE44C21FD668}" presName="desTx" presStyleLbl="fgAcc1" presStyleIdx="2" presStyleCnt="3" custScaleX="128635">
        <dgm:presLayoutVars>
          <dgm:bulletEnabled val="1"/>
        </dgm:presLayoutVars>
      </dgm:prSet>
      <dgm:spPr/>
    </dgm:pt>
  </dgm:ptLst>
  <dgm:cxnLst>
    <dgm:cxn modelId="{F9972F01-81F4-41D8-89E2-A7292EA5674C}" type="presOf" srcId="{B1283C29-6360-472D-818B-B72D3CEDF543}" destId="{F743D591-E7AD-4726-AA80-F6FF7A670663}" srcOrd="0" destOrd="2" presId="urn:microsoft.com/office/officeart/2005/8/layout/process3"/>
    <dgm:cxn modelId="{A713EE01-F638-4CE8-B679-7094D9F0D68C}" srcId="{7559B232-59F0-45B4-AF5B-19083D751C65}" destId="{47E7D0C1-5AB5-4B65-B384-F552C437A502}" srcOrd="1" destOrd="0" parTransId="{5FFFC69B-25DF-491F-938A-E3AD45C3C2EF}" sibTransId="{52F1A3AD-1197-43C2-8A72-028DE43CAE89}"/>
    <dgm:cxn modelId="{9087DA16-ABF5-47B9-B900-03CD94A3B551}" type="presOf" srcId="{616EAD64-BBE6-4DF5-A986-19A5745C8D11}" destId="{414AF6EB-BA81-4E67-A661-EE884E1CC4BD}" srcOrd="0" destOrd="0" presId="urn:microsoft.com/office/officeart/2005/8/layout/process3"/>
    <dgm:cxn modelId="{6CA2A52D-A3AE-4FA5-AB0A-ED6443CBFBED}" type="presOf" srcId="{2F637D4E-9364-4241-9F11-AE44C21FD668}" destId="{3C5B47F2-D050-44D9-AE8D-C7FEDA2F671B}" srcOrd="1" destOrd="0" presId="urn:microsoft.com/office/officeart/2005/8/layout/process3"/>
    <dgm:cxn modelId="{3BBC173A-8351-44CC-91FB-C2253C9A7C33}" type="presOf" srcId="{6B238590-315E-44B3-A15F-AC182A1FE586}" destId="{70510A5E-D728-48E9-986F-74C1FE74C36A}" srcOrd="0" destOrd="0" presId="urn:microsoft.com/office/officeart/2005/8/layout/process3"/>
    <dgm:cxn modelId="{960B483D-2C02-41A7-BA0A-DE13115FB4AB}" type="presOf" srcId="{7559B232-59F0-45B4-AF5B-19083D751C65}" destId="{3E04F664-6EC7-4DF8-80D1-A5617936C27E}" srcOrd="1" destOrd="0" presId="urn:microsoft.com/office/officeart/2005/8/layout/process3"/>
    <dgm:cxn modelId="{EB4A5D68-7259-420A-97A7-7309E63B8D45}" type="presOf" srcId="{616EAD64-BBE6-4DF5-A986-19A5745C8D11}" destId="{03709B43-CB67-43C5-91CE-3583233B7989}" srcOrd="1" destOrd="0" presId="urn:microsoft.com/office/officeart/2005/8/layout/process3"/>
    <dgm:cxn modelId="{7BF22A6A-C454-4E16-87E9-27DE48C628C8}" type="presOf" srcId="{967CEF48-CBE8-44C6-9088-225B225FF4C5}" destId="{DFC58F2B-B674-4DA6-B898-8EE225D0E797}" srcOrd="0" destOrd="0" presId="urn:microsoft.com/office/officeart/2005/8/layout/process3"/>
    <dgm:cxn modelId="{B6252F6B-38F0-4D62-9B17-88B09535F718}" srcId="{967CEF48-CBE8-44C6-9088-225B225FF4C5}" destId="{7559B232-59F0-45B4-AF5B-19083D751C65}" srcOrd="1" destOrd="0" parTransId="{112BD6AA-FF0E-470F-B423-0F013B1FC100}" sibTransId="{9159A1ED-A2A0-473B-B752-67A4E5010F21}"/>
    <dgm:cxn modelId="{08DC0174-4E11-4E31-B173-B069FC28A8F2}" type="presOf" srcId="{7559B232-59F0-45B4-AF5B-19083D751C65}" destId="{E77D53D2-F1ED-49D7-A3A8-AEF40E1DF4F4}" srcOrd="0" destOrd="0" presId="urn:microsoft.com/office/officeart/2005/8/layout/process3"/>
    <dgm:cxn modelId="{059C417A-39A7-4483-9336-DAD1D4034180}" srcId="{616EAD64-BBE6-4DF5-A986-19A5745C8D11}" destId="{B1283C29-6360-472D-818B-B72D3CEDF543}" srcOrd="2" destOrd="0" parTransId="{57882CCD-56D6-41F3-88B2-7858E365B896}" sibTransId="{454CFFAD-7183-4FA3-BC7C-024A12E7D7DA}"/>
    <dgm:cxn modelId="{45B2DA7B-3714-4691-985F-5EC5F25D0D64}" srcId="{967CEF48-CBE8-44C6-9088-225B225FF4C5}" destId="{616EAD64-BBE6-4DF5-A986-19A5745C8D11}" srcOrd="0" destOrd="0" parTransId="{182C2BDC-3628-44D2-9A99-8DD8EB984384}" sibTransId="{FD4AD32D-2518-436C-B02F-17B14298B984}"/>
    <dgm:cxn modelId="{3431ED7D-0487-47F1-8D61-8F0F80DB7B9D}" type="presOf" srcId="{FD4AD32D-2518-436C-B02F-17B14298B984}" destId="{82EB17CC-6DDB-4F00-97BC-EE03FAC2CAAC}" srcOrd="0" destOrd="0" presId="urn:microsoft.com/office/officeart/2005/8/layout/process3"/>
    <dgm:cxn modelId="{A5083684-1AF9-42D7-B38E-C914BEBF60A7}" srcId="{2F637D4E-9364-4241-9F11-AE44C21FD668}" destId="{8D1814B3-859E-4368-97B3-89647E58EF4C}" srcOrd="0" destOrd="0" parTransId="{1F0F1D0F-95C1-4D3B-B810-00408404832B}" sibTransId="{1B632848-4FDB-4572-A32C-54C85D22794D}"/>
    <dgm:cxn modelId="{2A6F3D8B-9BD1-41E5-A67B-15943D5ED9EC}" type="presOf" srcId="{9159A1ED-A2A0-473B-B752-67A4E5010F21}" destId="{105AF2B2-C482-489F-999E-426B8D0A76FE}" srcOrd="0" destOrd="0" presId="urn:microsoft.com/office/officeart/2005/8/layout/process3"/>
    <dgm:cxn modelId="{D6E09490-4A69-429C-BEF1-127D5A637F31}" type="presOf" srcId="{B793613D-A7E0-4A18-973A-50635D3C7723}" destId="{F743D591-E7AD-4726-AA80-F6FF7A670663}" srcOrd="0" destOrd="0" presId="urn:microsoft.com/office/officeart/2005/8/layout/process3"/>
    <dgm:cxn modelId="{F592F2A2-7356-413A-86EB-246AC98ACF72}" srcId="{616EAD64-BBE6-4DF5-A986-19A5745C8D11}" destId="{36435378-6A1F-407B-928F-B36648C693BE}" srcOrd="1" destOrd="0" parTransId="{15EAC65E-5BF7-4773-9490-94E43B632561}" sibTransId="{B458C959-2C7F-44B6-87C1-4FDFC513E52E}"/>
    <dgm:cxn modelId="{1C2A04A7-FD0E-46F2-A5E9-4733C3FBFA67}" srcId="{2F637D4E-9364-4241-9F11-AE44C21FD668}" destId="{4DB13466-171E-44D7-8194-A35610178952}" srcOrd="1" destOrd="0" parTransId="{C49792A2-C56A-4EBC-ABCF-16E4F81EE52A}" sibTransId="{28212F73-80C7-417A-8584-D278767D5A7A}"/>
    <dgm:cxn modelId="{BE0A25B2-517B-435C-9FBD-9247FBC09D99}" srcId="{7559B232-59F0-45B4-AF5B-19083D751C65}" destId="{6B238590-315E-44B3-A15F-AC182A1FE586}" srcOrd="0" destOrd="0" parTransId="{09A31C6D-E489-4231-9D39-64C735B0EB27}" sibTransId="{22BB8A30-E661-45ED-905C-02797D979F34}"/>
    <dgm:cxn modelId="{923311B6-5743-47E9-814B-811B7781E49E}" srcId="{967CEF48-CBE8-44C6-9088-225B225FF4C5}" destId="{2F637D4E-9364-4241-9F11-AE44C21FD668}" srcOrd="2" destOrd="0" parTransId="{94CCD5BC-5FAB-40F8-B60B-C0BADD4570A4}" sibTransId="{0B488D11-550E-4A14-BE2F-C576D616FB75}"/>
    <dgm:cxn modelId="{3766F9B7-913A-424C-A0F5-2E3A754E86D7}" type="presOf" srcId="{9159A1ED-A2A0-473B-B752-67A4E5010F21}" destId="{DF2A1DBB-1946-44D8-B1B8-AD01B2617986}" srcOrd="1" destOrd="0" presId="urn:microsoft.com/office/officeart/2005/8/layout/process3"/>
    <dgm:cxn modelId="{029F0EBB-03D0-40F5-B33D-34941ED26AEC}" type="presOf" srcId="{2F637D4E-9364-4241-9F11-AE44C21FD668}" destId="{A3CB8F9F-B612-4672-BC49-3A21179F28FF}" srcOrd="0" destOrd="0" presId="urn:microsoft.com/office/officeart/2005/8/layout/process3"/>
    <dgm:cxn modelId="{A61516C8-37C4-47A7-8351-EDAA8A8A9EA7}" type="presOf" srcId="{FD4AD32D-2518-436C-B02F-17B14298B984}" destId="{CC0E3A72-409F-421C-AA1A-01B2C55387B4}" srcOrd="1" destOrd="0" presId="urn:microsoft.com/office/officeart/2005/8/layout/process3"/>
    <dgm:cxn modelId="{159785DD-E82C-4D69-92FC-946CD20EAA75}" type="presOf" srcId="{8D1814B3-859E-4368-97B3-89647E58EF4C}" destId="{E4A03D75-1541-40F2-9C19-C39E02AF573E}" srcOrd="0" destOrd="0" presId="urn:microsoft.com/office/officeart/2005/8/layout/process3"/>
    <dgm:cxn modelId="{68C6B4E0-C2DE-4347-8BCA-47E05D2BE4A9}" type="presOf" srcId="{4DB13466-171E-44D7-8194-A35610178952}" destId="{E4A03D75-1541-40F2-9C19-C39E02AF573E}" srcOrd="0" destOrd="1" presId="urn:microsoft.com/office/officeart/2005/8/layout/process3"/>
    <dgm:cxn modelId="{38FDF2E2-CA49-4AC6-8ADB-FBA09E7F2990}" type="presOf" srcId="{36435378-6A1F-407B-928F-B36648C693BE}" destId="{F743D591-E7AD-4726-AA80-F6FF7A670663}" srcOrd="0" destOrd="1" presId="urn:microsoft.com/office/officeart/2005/8/layout/process3"/>
    <dgm:cxn modelId="{390FD5E6-D431-48C4-A1E5-CDE1B6AE2216}" srcId="{616EAD64-BBE6-4DF5-A986-19A5745C8D11}" destId="{B793613D-A7E0-4A18-973A-50635D3C7723}" srcOrd="0" destOrd="0" parTransId="{2B1BD002-C137-47CA-8597-226749B3F4A3}" sibTransId="{880F02C1-C59A-47B8-AB99-1A00A7D9B04A}"/>
    <dgm:cxn modelId="{A8203BFD-5E43-41EE-81ED-C63DF1B9AD4C}" type="presOf" srcId="{47E7D0C1-5AB5-4B65-B384-F552C437A502}" destId="{70510A5E-D728-48E9-986F-74C1FE74C36A}" srcOrd="0" destOrd="1" presId="urn:microsoft.com/office/officeart/2005/8/layout/process3"/>
    <dgm:cxn modelId="{4FC4C827-FAB0-4CCC-A2BA-E481F6F6545D}" type="presParOf" srcId="{DFC58F2B-B674-4DA6-B898-8EE225D0E797}" destId="{B6B6F4FF-0207-4536-9C46-A9838EC88092}" srcOrd="0" destOrd="0" presId="urn:microsoft.com/office/officeart/2005/8/layout/process3"/>
    <dgm:cxn modelId="{7E306BD9-E783-4E05-B370-6ED59ABF6572}" type="presParOf" srcId="{B6B6F4FF-0207-4536-9C46-A9838EC88092}" destId="{414AF6EB-BA81-4E67-A661-EE884E1CC4BD}" srcOrd="0" destOrd="0" presId="urn:microsoft.com/office/officeart/2005/8/layout/process3"/>
    <dgm:cxn modelId="{ECE30646-E186-4AD5-BF1F-ED7E5D16C3C2}" type="presParOf" srcId="{B6B6F4FF-0207-4536-9C46-A9838EC88092}" destId="{03709B43-CB67-43C5-91CE-3583233B7989}" srcOrd="1" destOrd="0" presId="urn:microsoft.com/office/officeart/2005/8/layout/process3"/>
    <dgm:cxn modelId="{87048E70-10B5-448F-A182-10C6895CF475}" type="presParOf" srcId="{B6B6F4FF-0207-4536-9C46-A9838EC88092}" destId="{F743D591-E7AD-4726-AA80-F6FF7A670663}" srcOrd="2" destOrd="0" presId="urn:microsoft.com/office/officeart/2005/8/layout/process3"/>
    <dgm:cxn modelId="{CAD16877-3F37-43D7-9B3E-03319B798B20}" type="presParOf" srcId="{DFC58F2B-B674-4DA6-B898-8EE225D0E797}" destId="{82EB17CC-6DDB-4F00-97BC-EE03FAC2CAAC}" srcOrd="1" destOrd="0" presId="urn:microsoft.com/office/officeart/2005/8/layout/process3"/>
    <dgm:cxn modelId="{BC2C9636-57C3-4D16-BBD8-522BA8D88188}" type="presParOf" srcId="{82EB17CC-6DDB-4F00-97BC-EE03FAC2CAAC}" destId="{CC0E3A72-409F-421C-AA1A-01B2C55387B4}" srcOrd="0" destOrd="0" presId="urn:microsoft.com/office/officeart/2005/8/layout/process3"/>
    <dgm:cxn modelId="{09A1F4CE-9210-4E63-A163-58918DF6D95E}" type="presParOf" srcId="{DFC58F2B-B674-4DA6-B898-8EE225D0E797}" destId="{E7C8FF1E-2CF6-47AA-9302-86A9FD9090D3}" srcOrd="2" destOrd="0" presId="urn:microsoft.com/office/officeart/2005/8/layout/process3"/>
    <dgm:cxn modelId="{2B5C9703-B26C-45F9-ABEB-2900B08E9D55}" type="presParOf" srcId="{E7C8FF1E-2CF6-47AA-9302-86A9FD9090D3}" destId="{E77D53D2-F1ED-49D7-A3A8-AEF40E1DF4F4}" srcOrd="0" destOrd="0" presId="urn:microsoft.com/office/officeart/2005/8/layout/process3"/>
    <dgm:cxn modelId="{2F5DED69-3CB0-4696-AA4E-B91BE6610C50}" type="presParOf" srcId="{E7C8FF1E-2CF6-47AA-9302-86A9FD9090D3}" destId="{3E04F664-6EC7-4DF8-80D1-A5617936C27E}" srcOrd="1" destOrd="0" presId="urn:microsoft.com/office/officeart/2005/8/layout/process3"/>
    <dgm:cxn modelId="{811F8A7B-75C5-4BFD-9C1B-B8577F1C2D21}" type="presParOf" srcId="{E7C8FF1E-2CF6-47AA-9302-86A9FD9090D3}" destId="{70510A5E-D728-48E9-986F-74C1FE74C36A}" srcOrd="2" destOrd="0" presId="urn:microsoft.com/office/officeart/2005/8/layout/process3"/>
    <dgm:cxn modelId="{416FBEC0-AC48-4DF5-9275-8B39DB220355}" type="presParOf" srcId="{DFC58F2B-B674-4DA6-B898-8EE225D0E797}" destId="{105AF2B2-C482-489F-999E-426B8D0A76FE}" srcOrd="3" destOrd="0" presId="urn:microsoft.com/office/officeart/2005/8/layout/process3"/>
    <dgm:cxn modelId="{7F61C793-E984-4FCC-A566-CF412F1C47D8}" type="presParOf" srcId="{105AF2B2-C482-489F-999E-426B8D0A76FE}" destId="{DF2A1DBB-1946-44D8-B1B8-AD01B2617986}" srcOrd="0" destOrd="0" presId="urn:microsoft.com/office/officeart/2005/8/layout/process3"/>
    <dgm:cxn modelId="{E473268D-74A9-434B-AA9A-A9E685965534}" type="presParOf" srcId="{DFC58F2B-B674-4DA6-B898-8EE225D0E797}" destId="{755A74FA-DCCF-4345-8DE4-500D395C08BF}" srcOrd="4" destOrd="0" presId="urn:microsoft.com/office/officeart/2005/8/layout/process3"/>
    <dgm:cxn modelId="{424D853F-E6D2-40E7-AFC2-6E6CF133FC39}" type="presParOf" srcId="{755A74FA-DCCF-4345-8DE4-500D395C08BF}" destId="{A3CB8F9F-B612-4672-BC49-3A21179F28FF}" srcOrd="0" destOrd="0" presId="urn:microsoft.com/office/officeart/2005/8/layout/process3"/>
    <dgm:cxn modelId="{88FC3D54-84AA-49E2-A50B-4F71B51A2A63}" type="presParOf" srcId="{755A74FA-DCCF-4345-8DE4-500D395C08BF}" destId="{3C5B47F2-D050-44D9-AE8D-C7FEDA2F671B}" srcOrd="1" destOrd="0" presId="urn:microsoft.com/office/officeart/2005/8/layout/process3"/>
    <dgm:cxn modelId="{AC5E27D5-D8C4-4FCD-85CF-74180BB133C5}" type="presParOf" srcId="{755A74FA-DCCF-4345-8DE4-500D395C08BF}" destId="{E4A03D75-1541-40F2-9C19-C39E02AF573E}" srcOrd="2" destOrd="0" presId="urn:microsoft.com/office/officeart/2005/8/layout/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3709B43-CB67-43C5-91CE-3583233B7989}">
      <dsp:nvSpPr>
        <dsp:cNvPr id="0" name=""/>
        <dsp:cNvSpPr/>
      </dsp:nvSpPr>
      <dsp:spPr>
        <a:xfrm>
          <a:off x="3146" y="2477"/>
          <a:ext cx="1711786" cy="785323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数据准备</a:t>
          </a:r>
        </a:p>
      </dsp:txBody>
      <dsp:txXfrm>
        <a:off x="3146" y="2477"/>
        <a:ext cx="1711786" cy="523549"/>
      </dsp:txXfrm>
    </dsp:sp>
    <dsp:sp modelId="{F743D591-E7AD-4726-AA80-F6FF7A670663}">
      <dsp:nvSpPr>
        <dsp:cNvPr id="0" name=""/>
        <dsp:cNvSpPr/>
      </dsp:nvSpPr>
      <dsp:spPr>
        <a:xfrm>
          <a:off x="59950" y="526027"/>
          <a:ext cx="2299391" cy="22680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000" kern="1200" dirty="0"/>
            <a:t>数据标注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000" kern="1200" dirty="0"/>
            <a:t>训练集</a:t>
          </a:r>
          <a:r>
            <a:rPr lang="en-US" altLang="zh-CN" sz="2000" kern="1200" dirty="0"/>
            <a:t>/</a:t>
          </a:r>
          <a:r>
            <a:rPr lang="zh-CN" altLang="en-US" sz="2000" kern="1200" dirty="0"/>
            <a:t>验证集</a:t>
          </a:r>
          <a:r>
            <a:rPr lang="en-US" altLang="zh-CN" sz="2000" kern="1200" dirty="0"/>
            <a:t>/</a:t>
          </a:r>
          <a:r>
            <a:rPr lang="zh-CN" altLang="en-US" sz="2000" kern="1200" dirty="0"/>
            <a:t>测试集分割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000" b="0" kern="1200" dirty="0"/>
            <a:t>特征提取</a:t>
          </a:r>
        </a:p>
      </dsp:txBody>
      <dsp:txXfrm>
        <a:off x="126377" y="592454"/>
        <a:ext cx="2166537" cy="2135146"/>
      </dsp:txXfrm>
    </dsp:sp>
    <dsp:sp modelId="{82EB17CC-6DDB-4F00-97BC-EE03FAC2CAAC}">
      <dsp:nvSpPr>
        <dsp:cNvPr id="0" name=""/>
        <dsp:cNvSpPr/>
      </dsp:nvSpPr>
      <dsp:spPr>
        <a:xfrm>
          <a:off x="2047884" y="51159"/>
          <a:ext cx="705856" cy="42618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600" kern="1200"/>
        </a:p>
      </dsp:txBody>
      <dsp:txXfrm>
        <a:off x="2047884" y="136396"/>
        <a:ext cx="578001" cy="255711"/>
      </dsp:txXfrm>
    </dsp:sp>
    <dsp:sp modelId="{3E04F664-6EC7-4DF8-80D1-A5617936C27E}">
      <dsp:nvSpPr>
        <dsp:cNvPr id="0" name=""/>
        <dsp:cNvSpPr/>
      </dsp:nvSpPr>
      <dsp:spPr>
        <a:xfrm>
          <a:off x="3046737" y="2477"/>
          <a:ext cx="1711786" cy="785323"/>
        </a:xfrm>
        <a:prstGeom prst="roundRect">
          <a:avLst>
            <a:gd name="adj" fmla="val 10000"/>
          </a:avLst>
        </a:prstGeom>
        <a:solidFill>
          <a:schemeClr val="accent4">
            <a:hueOff val="-2232385"/>
            <a:satOff val="13449"/>
            <a:lumOff val="107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模型训练</a:t>
          </a:r>
        </a:p>
      </dsp:txBody>
      <dsp:txXfrm>
        <a:off x="3046737" y="2477"/>
        <a:ext cx="1711786" cy="523549"/>
      </dsp:txXfrm>
    </dsp:sp>
    <dsp:sp modelId="{70510A5E-D728-48E9-986F-74C1FE74C36A}">
      <dsp:nvSpPr>
        <dsp:cNvPr id="0" name=""/>
        <dsp:cNvSpPr/>
      </dsp:nvSpPr>
      <dsp:spPr>
        <a:xfrm>
          <a:off x="3132283" y="526027"/>
          <a:ext cx="2241909" cy="22680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-2232385"/>
              <a:satOff val="13449"/>
              <a:lumOff val="107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000" kern="1200" dirty="0"/>
            <a:t>分类损失函数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000" kern="1200" dirty="0"/>
            <a:t>损失函数优化和参数调优</a:t>
          </a:r>
        </a:p>
      </dsp:txBody>
      <dsp:txXfrm>
        <a:off x="3197946" y="591690"/>
        <a:ext cx="2110583" cy="2136674"/>
      </dsp:txXfrm>
    </dsp:sp>
    <dsp:sp modelId="{105AF2B2-C482-489F-999E-426B8D0A76FE}">
      <dsp:nvSpPr>
        <dsp:cNvPr id="0" name=""/>
        <dsp:cNvSpPr/>
      </dsp:nvSpPr>
      <dsp:spPr>
        <a:xfrm>
          <a:off x="5084290" y="51159"/>
          <a:ext cx="690623" cy="42618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-4464770"/>
            <a:satOff val="26899"/>
            <a:lumOff val="2156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600" kern="1200"/>
        </a:p>
      </dsp:txBody>
      <dsp:txXfrm>
        <a:off x="5084290" y="136396"/>
        <a:ext cx="562768" cy="255711"/>
      </dsp:txXfrm>
    </dsp:sp>
    <dsp:sp modelId="{3C5B47F2-D050-44D9-AE8D-C7FEDA2F671B}">
      <dsp:nvSpPr>
        <dsp:cNvPr id="0" name=""/>
        <dsp:cNvSpPr/>
      </dsp:nvSpPr>
      <dsp:spPr>
        <a:xfrm>
          <a:off x="6061588" y="2477"/>
          <a:ext cx="1711786" cy="785323"/>
        </a:xfrm>
        <a:prstGeom prst="roundRect">
          <a:avLst>
            <a:gd name="adj" fmla="val 10000"/>
          </a:avLst>
        </a:prstGeom>
        <a:solidFill>
          <a:schemeClr val="accent4">
            <a:hueOff val="-4464770"/>
            <a:satOff val="26899"/>
            <a:lumOff val="215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模型测试</a:t>
          </a:r>
        </a:p>
      </dsp:txBody>
      <dsp:txXfrm>
        <a:off x="6061588" y="2477"/>
        <a:ext cx="1711786" cy="523549"/>
      </dsp:txXfrm>
    </dsp:sp>
    <dsp:sp modelId="{E4A03D75-1541-40F2-9C19-C39E02AF573E}">
      <dsp:nvSpPr>
        <dsp:cNvPr id="0" name=""/>
        <dsp:cNvSpPr/>
      </dsp:nvSpPr>
      <dsp:spPr>
        <a:xfrm>
          <a:off x="6167110" y="526027"/>
          <a:ext cx="2201956" cy="22680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-4464770"/>
              <a:satOff val="26899"/>
              <a:lumOff val="215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000" kern="1200" dirty="0"/>
            <a:t>性能评价指标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000" kern="1200" dirty="0"/>
            <a:t>交叉验证</a:t>
          </a:r>
        </a:p>
      </dsp:txBody>
      <dsp:txXfrm>
        <a:off x="6231603" y="590520"/>
        <a:ext cx="2072970" cy="213901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37FD7A-F41B-4FED-8E35-F78DB9F4D037}" type="datetimeFigureOut">
              <a:rPr lang="zh-CN" altLang="en-US" smtClean="0"/>
              <a:t>2021/5/31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537CBA-0E44-4282-A4F0-C3BCC1A4C2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58367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EAE63-D6C4-437F-B8DA-DA689F991AA7}" type="slidenum">
              <a:rPr lang="zh-CN" altLang="en-US" smtClean="0"/>
              <a:pPr/>
              <a:t>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622027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40687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16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74848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40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938645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54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264718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044732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545328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Define the neural network that has some learnable parameters (or weights)</a:t>
            </a:r>
          </a:p>
          <a:p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Iterate over a dataset of inputs</a:t>
            </a:r>
          </a:p>
          <a:p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Process input through the network</a:t>
            </a:r>
          </a:p>
          <a:p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Compute the loss (how far is the output from being correct)</a:t>
            </a:r>
          </a:p>
          <a:p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Propagate gradients back into the network’s parameters</a:t>
            </a:r>
          </a:p>
          <a:p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Update the weights of the network, typically using a simple update rule: weight = weight - </a:t>
            </a:r>
            <a:r>
              <a:rPr lang="en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learning_rate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* gradient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75854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10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377383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29605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56599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67468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08973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  <a:t>2021/5/31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3CF4CA7-7AAC-4C45-88E6-57EAF6DA16C9}"/>
              </a:ext>
            </a:extLst>
          </p:cNvPr>
          <p:cNvSpPr/>
          <p:nvPr userDrawn="1"/>
        </p:nvSpPr>
        <p:spPr>
          <a:xfrm>
            <a:off x="0" y="4835507"/>
            <a:ext cx="9144000" cy="307777"/>
          </a:xfrm>
          <a:prstGeom prst="rect">
            <a:avLst/>
          </a:prstGeom>
          <a:solidFill>
            <a:srgbClr val="1A3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3" tIns="45706" rIns="91413" bIns="45706"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5011272"/>
      </p:ext>
    </p:extLst>
  </p:cSld>
  <p:clrMapOvr>
    <a:masterClrMapping/>
  </p:clrMapOvr>
  <p:transition spd="slow">
    <p:pull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  <a:t>2021/5/31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5365753"/>
      </p:ext>
    </p:extLst>
  </p:cSld>
  <p:clrMapOvr>
    <a:masterClrMapping/>
  </p:clrMapOvr>
  <p:transition spd="slow">
    <p:pull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  <a:t>2021/5/31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9847810"/>
      </p:ext>
    </p:extLst>
  </p:cSld>
  <p:clrMapOvr>
    <a:masterClrMapping/>
  </p:clrMapOvr>
  <p:transition spd="slow">
    <p:pull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 userDrawn="1"/>
        </p:nvCxnSpPr>
        <p:spPr>
          <a:xfrm>
            <a:off x="515257" y="624114"/>
            <a:ext cx="3192647" cy="5237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 userDrawn="1"/>
        </p:nvCxnSpPr>
        <p:spPr>
          <a:xfrm>
            <a:off x="5436096" y="629351"/>
            <a:ext cx="3264655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23278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4026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:blinds dir="vert"/>
      </p:transition>
    </mc:Choice>
    <mc:Fallback xmlns="">
      <p:transition spd="slow" advClick="0" advTm="0">
        <p:blinds dir="vert"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30016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:blinds dir="vert"/>
      </p:transition>
    </mc:Choice>
    <mc:Fallback xmlns="">
      <p:transition spd="slow" advClick="0" advTm="0">
        <p:blinds dir="vert"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30957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:blinds dir="vert"/>
      </p:transition>
    </mc:Choice>
    <mc:Fallback xmlns="">
      <p:transition spd="slow" advClick="0" advTm="0">
        <p:blinds dir="vert"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1_标题幻灯片">
    <p:bg>
      <p:bgPr>
        <a:pattFill prst="ltUpDiag">
          <a:fgClr>
            <a:schemeClr val="accent6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36B1EA47-AA99-4F55-AEF3-3DA66267A0C2}"/>
              </a:ext>
            </a:extLst>
          </p:cNvPr>
          <p:cNvSpPr/>
          <p:nvPr userDrawn="1"/>
        </p:nvSpPr>
        <p:spPr>
          <a:xfrm>
            <a:off x="0" y="4835507"/>
            <a:ext cx="9144000" cy="307777"/>
          </a:xfrm>
          <a:prstGeom prst="rect">
            <a:avLst/>
          </a:prstGeom>
          <a:solidFill>
            <a:srgbClr val="1A3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3" tIns="45706" rIns="91413" bIns="45706"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9470B42-93C0-4049-B9CB-A8EBAAC7803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5054" y="0"/>
            <a:ext cx="1064467" cy="963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37429"/>
      </p:ext>
    </p:extLst>
  </p:cSld>
  <p:clrMapOvr>
    <a:masterClrMapping/>
  </p:clrMapOvr>
  <p:transition spd="slow">
    <p:cover dir="rd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498872"/>
          </a:xfrm>
        </p:spPr>
        <p:txBody>
          <a:bodyPr>
            <a:noAutofit/>
          </a:bodyPr>
          <a:lstStyle>
            <a:lvl1pPr>
              <a:defRPr sz="2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819150"/>
            <a:ext cx="8229600" cy="3937000"/>
          </a:xfrm>
        </p:spPr>
        <p:txBody>
          <a:bodyPr>
            <a:normAutofit/>
          </a:bodyPr>
          <a:lstStyle>
            <a:lvl1pPr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4426" y="4482306"/>
            <a:ext cx="409574" cy="273844"/>
          </a:xfrm>
        </p:spPr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0EDCEBCB-EE73-45D6-92CE-B2AE1D434CFB}"/>
              </a:ext>
            </a:extLst>
          </p:cNvPr>
          <p:cNvSpPr/>
          <p:nvPr userDrawn="1"/>
        </p:nvSpPr>
        <p:spPr>
          <a:xfrm>
            <a:off x="646880" y="268997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0677444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  <a:t>2021/5/31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2218166"/>
      </p:ext>
    </p:extLst>
  </p:cSld>
  <p:clrMapOvr>
    <a:masterClrMapping/>
  </p:clrMapOvr>
  <p:transition spd="slow">
    <p:pull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  <a:t>2021/5/31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1850969"/>
      </p:ext>
    </p:extLst>
  </p:cSld>
  <p:clrMapOvr>
    <a:masterClrMapping/>
  </p:clrMapOvr>
  <p:transition spd="slow">
    <p:pull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  <a:t>2021/5/31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4861265"/>
      </p:ext>
    </p:extLst>
  </p:cSld>
  <p:clrMapOvr>
    <a:masterClrMapping/>
  </p:clrMapOvr>
  <p:transition spd="slow">
    <p:pull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  <a:t>2021/5/31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1343882"/>
      </p:ext>
    </p:extLst>
  </p:cSld>
  <p:clrMapOvr>
    <a:masterClrMapping/>
  </p:clrMapOvr>
  <p:transition spd="slow">
    <p:pull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  <a:t>2021/5/31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93712181"/>
      </p:ext>
    </p:extLst>
  </p:cSld>
  <p:clrMapOvr>
    <a:masterClrMapping/>
  </p:clrMapOvr>
  <p:transition spd="slow">
    <p:pull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  <a:t>2021/5/31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7382833"/>
      </p:ext>
    </p:extLst>
  </p:cSld>
  <p:clrMapOvr>
    <a:masterClrMapping/>
  </p:clrMapOvr>
  <p:transition spd="slow">
    <p:pull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  <a:t>2021/5/31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4744713"/>
      </p:ext>
    </p:extLst>
  </p:cSld>
  <p:clrMapOvr>
    <a:masterClrMapping/>
  </p:clrMapOvr>
  <p:transition spd="slow">
    <p:pull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1E9E4D-0BE1-4AAA-A57B-DA425863F4AF}" type="datetimeFigureOut">
              <a:rPr lang="zh-CN" altLang="en-US" smtClean="0"/>
              <a:t>2021/5/31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41F63DC-E866-4077-8215-C471E38E7305}"/>
              </a:ext>
            </a:extLst>
          </p:cNvPr>
          <p:cNvPicPr>
            <a:picLocks noChangeAspect="1"/>
          </p:cNvPicPr>
          <p:nvPr userDrawn="1"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5054" y="0"/>
            <a:ext cx="1064467" cy="963887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3FFCFCD4-6DCF-4A23-AD20-AF62BB293DA8}"/>
              </a:ext>
            </a:extLst>
          </p:cNvPr>
          <p:cNvSpPr/>
          <p:nvPr userDrawn="1"/>
        </p:nvSpPr>
        <p:spPr>
          <a:xfrm>
            <a:off x="0" y="4835507"/>
            <a:ext cx="9144000" cy="307777"/>
          </a:xfrm>
          <a:prstGeom prst="rect">
            <a:avLst/>
          </a:prstGeom>
          <a:solidFill>
            <a:srgbClr val="1A3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3" tIns="45706" rIns="91413" bIns="45706"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97878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2" r:id="rId13"/>
    <p:sldLayoutId id="2147483663" r:id="rId14"/>
    <p:sldLayoutId id="2147483664" r:id="rId15"/>
    <p:sldLayoutId id="2147483669" r:id="rId16"/>
  </p:sldLayoutIdLst>
  <p:transition spd="slow">
    <p:pull/>
  </p:transition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gif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0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2059145"/>
            <a:ext cx="9144000" cy="854123"/>
          </a:xfrm>
          <a:prstGeom prst="rect">
            <a:avLst/>
          </a:prstGeom>
          <a:solidFill>
            <a:srgbClr val="1A3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3" tIns="45706" rIns="91413" bIns="45706" rtlCol="0" anchor="ctr"/>
          <a:lstStyle/>
          <a:p>
            <a:pPr algn="ctr"/>
            <a:endParaRPr lang="zh-CN" altLang="en-US"/>
          </a:p>
        </p:txBody>
      </p:sp>
      <p:pic>
        <p:nvPicPr>
          <p:cNvPr id="103" name="Picture 2" descr="C:\Users\Administrator\Desktop\微立体创业计划\00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5941" y="158700"/>
            <a:ext cx="1967244" cy="1966978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3" descr="C:\Users\Administrator\Desktop\微立体创业计划\00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1057" y="27073"/>
            <a:ext cx="2230535" cy="2230233"/>
          </a:xfrm>
          <a:prstGeom prst="rect">
            <a:avLst/>
          </a:prstGeom>
          <a:noFill/>
          <a:effectLst>
            <a:outerShdw blurRad="292100" dist="177800" dir="2460000" sx="99000" sy="99000" algn="l" rotWithShape="0">
              <a:prstClr val="black">
                <a:alpha val="39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圆角矩形 22"/>
          <p:cNvSpPr/>
          <p:nvPr/>
        </p:nvSpPr>
        <p:spPr>
          <a:xfrm>
            <a:off x="2349113" y="3309842"/>
            <a:ext cx="3919063" cy="409134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3" tIns="45706" rIns="91413" bIns="45706" rtlCol="0" anchor="ctr"/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人工智能与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程序设计 教研组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5" name="Group 91"/>
          <p:cNvGrpSpPr>
            <a:grpSpLocks/>
          </p:cNvGrpSpPr>
          <p:nvPr/>
        </p:nvGrpSpPr>
        <p:grpSpPr bwMode="auto">
          <a:xfrm>
            <a:off x="1822357" y="3309841"/>
            <a:ext cx="390552" cy="616758"/>
            <a:chOff x="936" y="1480"/>
            <a:chExt cx="1589" cy="2510"/>
          </a:xfrm>
        </p:grpSpPr>
        <p:grpSp>
          <p:nvGrpSpPr>
            <p:cNvPr id="26" name="组合 33"/>
            <p:cNvGrpSpPr>
              <a:grpSpLocks/>
            </p:cNvGrpSpPr>
            <p:nvPr/>
          </p:nvGrpSpPr>
          <p:grpSpPr bwMode="auto">
            <a:xfrm>
              <a:off x="985" y="1583"/>
              <a:ext cx="1441" cy="2407"/>
              <a:chOff x="1754168" y="3653262"/>
              <a:chExt cx="1857599" cy="3107815"/>
            </a:xfrm>
          </p:grpSpPr>
          <p:sp>
            <p:nvSpPr>
              <p:cNvPr id="31" name="椭圆 30"/>
              <p:cNvSpPr/>
              <p:nvPr/>
            </p:nvSpPr>
            <p:spPr>
              <a:xfrm>
                <a:off x="1754168" y="3653262"/>
                <a:ext cx="1857599" cy="1857597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88900" dist="635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>
                  <a:defRPr/>
                </a:pPr>
                <a:endParaRPr lang="zh-CN" altLang="en-US" sz="3000" dirty="0">
                  <a:latin typeface="+mj-lt"/>
                  <a:ea typeface="方正超粗黑简体" panose="03000509000000000000" pitchFamily="65" charset="-122"/>
                </a:endParaRPr>
              </a:p>
            </p:txBody>
          </p:sp>
          <p:sp>
            <p:nvSpPr>
              <p:cNvPr id="32" name="椭圆 31"/>
              <p:cNvSpPr/>
              <p:nvPr/>
            </p:nvSpPr>
            <p:spPr>
              <a:xfrm>
                <a:off x="1911556" y="3810650"/>
                <a:ext cx="1542822" cy="1542820"/>
              </a:xfrm>
              <a:prstGeom prst="ellipse">
                <a:avLst/>
              </a:prstGeom>
              <a:solidFill>
                <a:srgbClr val="C20100"/>
              </a:solidFill>
              <a:ln w="28575">
                <a:gradFill flip="none" rotWithShape="1">
                  <a:gsLst>
                    <a:gs pos="100000">
                      <a:srgbClr val="FFFFFF"/>
                    </a:gs>
                    <a:gs pos="0">
                      <a:srgbClr val="CECED0"/>
                    </a:gs>
                  </a:gsLst>
                  <a:lin ang="13500000" scaled="1"/>
                  <a:tileRect/>
                </a:gradFill>
              </a:ln>
              <a:effectLst>
                <a:outerShdw blurRad="190500" dist="88900" dir="2700000" algn="tl" rotWithShape="0">
                  <a:prstClr val="black">
                    <a:alpha val="3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33" name="椭圆 32"/>
              <p:cNvSpPr/>
              <p:nvPr/>
            </p:nvSpPr>
            <p:spPr>
              <a:xfrm>
                <a:off x="1890879" y="3789973"/>
                <a:ext cx="1584176" cy="1584174"/>
              </a:xfrm>
              <a:prstGeom prst="ellipse">
                <a:avLst/>
              </a:prstGeom>
              <a:solidFill>
                <a:srgbClr val="1A3F6C"/>
              </a:solidFill>
              <a:ln>
                <a:noFill/>
              </a:ln>
              <a:effectLst>
                <a:innerShdw blurRad="88900" dist="635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>
                  <a:defRPr/>
                </a:pPr>
                <a:endParaRPr lang="zh-CN" altLang="en-US" sz="3000" dirty="0">
                  <a:solidFill>
                    <a:srgbClr val="0087CF"/>
                  </a:solidFill>
                  <a:latin typeface="+mj-lt"/>
                  <a:ea typeface="方正超粗黑简体" panose="03000509000000000000" pitchFamily="65" charset="-122"/>
                </a:endParaRPr>
              </a:p>
            </p:txBody>
          </p:sp>
          <p:sp>
            <p:nvSpPr>
              <p:cNvPr id="34" name="矩形 33"/>
              <p:cNvSpPr/>
              <p:nvPr/>
            </p:nvSpPr>
            <p:spPr>
              <a:xfrm>
                <a:off x="2196990" y="4093185"/>
                <a:ext cx="968886" cy="266789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9pPr>
              </a:lstStyle>
              <a:p>
                <a:pPr algn="ctr"/>
                <a:endParaRPr lang="zh-CN" altLang="zh-CN" sz="2700" b="1">
                  <a:solidFill>
                    <a:srgbClr val="CA0098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grpSp>
          <p:nvGrpSpPr>
            <p:cNvPr id="27" name="组合 4"/>
            <p:cNvGrpSpPr>
              <a:grpSpLocks/>
            </p:cNvGrpSpPr>
            <p:nvPr/>
          </p:nvGrpSpPr>
          <p:grpSpPr bwMode="auto">
            <a:xfrm>
              <a:off x="936" y="1480"/>
              <a:ext cx="1589" cy="1588"/>
              <a:chOff x="3733576" y="3930057"/>
              <a:chExt cx="1801556" cy="1800152"/>
            </a:xfrm>
          </p:grpSpPr>
          <p:sp>
            <p:nvSpPr>
              <p:cNvPr id="28" name="椭圆 27"/>
              <p:cNvSpPr/>
              <p:nvPr/>
            </p:nvSpPr>
            <p:spPr>
              <a:xfrm>
                <a:off x="4003576" y="4200057"/>
                <a:ext cx="1260000" cy="1260000"/>
              </a:xfrm>
              <a:prstGeom prst="ellipse">
                <a:avLst/>
              </a:prstGeom>
              <a:noFill/>
              <a:ln>
                <a:gradFill flip="none" rotWithShape="1">
                  <a:gsLst>
                    <a:gs pos="100000">
                      <a:schemeClr val="bg1"/>
                    </a:gs>
                    <a:gs pos="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9" name="任意多边形 6"/>
              <p:cNvSpPr/>
              <p:nvPr/>
            </p:nvSpPr>
            <p:spPr>
              <a:xfrm>
                <a:off x="3734710" y="3930057"/>
                <a:ext cx="1800422" cy="1800152"/>
              </a:xfrm>
              <a:custGeom>
                <a:avLst/>
                <a:gdLst>
                  <a:gd name="connsiteX0" fmla="*/ 900000 w 1800000"/>
                  <a:gd name="connsiteY0" fmla="*/ 0 h 1800000"/>
                  <a:gd name="connsiteX1" fmla="*/ 1800000 w 1800000"/>
                  <a:gd name="connsiteY1" fmla="*/ 900000 h 1800000"/>
                  <a:gd name="connsiteX2" fmla="*/ 900000 w 1800000"/>
                  <a:gd name="connsiteY2" fmla="*/ 1800000 h 1800000"/>
                  <a:gd name="connsiteX3" fmla="*/ 0 w 1800000"/>
                  <a:gd name="connsiteY3" fmla="*/ 900000 h 1800000"/>
                  <a:gd name="connsiteX4" fmla="*/ 900000 w 1800000"/>
                  <a:gd name="connsiteY4" fmla="*/ 0 h 1800000"/>
                  <a:gd name="connsiteX5" fmla="*/ 900000 w 1800000"/>
                  <a:gd name="connsiteY5" fmla="*/ 270000 h 1800000"/>
                  <a:gd name="connsiteX6" fmla="*/ 270000 w 1800000"/>
                  <a:gd name="connsiteY6" fmla="*/ 900000 h 1800000"/>
                  <a:gd name="connsiteX7" fmla="*/ 900000 w 1800000"/>
                  <a:gd name="connsiteY7" fmla="*/ 1530000 h 1800000"/>
                  <a:gd name="connsiteX8" fmla="*/ 1530000 w 1800000"/>
                  <a:gd name="connsiteY8" fmla="*/ 900000 h 1800000"/>
                  <a:gd name="connsiteX9" fmla="*/ 900000 w 1800000"/>
                  <a:gd name="connsiteY9" fmla="*/ 270000 h 180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000" h="1800000">
                    <a:moveTo>
                      <a:pt x="900000" y="0"/>
                    </a:moveTo>
                    <a:cubicBezTo>
                      <a:pt x="1397056" y="0"/>
                      <a:pt x="1800000" y="402944"/>
                      <a:pt x="1800000" y="900000"/>
                    </a:cubicBezTo>
                    <a:cubicBezTo>
                      <a:pt x="1800000" y="1397056"/>
                      <a:pt x="1397056" y="1800000"/>
                      <a:pt x="900000" y="1800000"/>
                    </a:cubicBezTo>
                    <a:cubicBezTo>
                      <a:pt x="402944" y="1800000"/>
                      <a:pt x="0" y="1397056"/>
                      <a:pt x="0" y="900000"/>
                    </a:cubicBezTo>
                    <a:cubicBezTo>
                      <a:pt x="0" y="402944"/>
                      <a:pt x="402944" y="0"/>
                      <a:pt x="900000" y="0"/>
                    </a:cubicBezTo>
                    <a:close/>
                    <a:moveTo>
                      <a:pt x="900000" y="270000"/>
                    </a:moveTo>
                    <a:cubicBezTo>
                      <a:pt x="552061" y="270000"/>
                      <a:pt x="270000" y="552061"/>
                      <a:pt x="270000" y="900000"/>
                    </a:cubicBezTo>
                    <a:cubicBezTo>
                      <a:pt x="270000" y="1247939"/>
                      <a:pt x="552061" y="1530000"/>
                      <a:pt x="900000" y="1530000"/>
                    </a:cubicBezTo>
                    <a:cubicBezTo>
                      <a:pt x="1247939" y="1530000"/>
                      <a:pt x="1530000" y="1247939"/>
                      <a:pt x="1530000" y="900000"/>
                    </a:cubicBezTo>
                    <a:cubicBezTo>
                      <a:pt x="1530000" y="552061"/>
                      <a:pt x="1247939" y="270000"/>
                      <a:pt x="900000" y="27000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0F0F0"/>
                  </a:gs>
                  <a:gs pos="100000">
                    <a:srgbClr val="DBDBDB"/>
                  </a:gs>
                </a:gsLst>
                <a:lin ang="2700000" scaled="1"/>
              </a:gradFill>
              <a:ln>
                <a:noFill/>
              </a:ln>
              <a:effectLst>
                <a:outerShdw blurRad="88900" dist="635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0" name="椭圆 7"/>
              <p:cNvSpPr/>
              <p:nvPr/>
            </p:nvSpPr>
            <p:spPr>
              <a:xfrm>
                <a:off x="3733576" y="3930057"/>
                <a:ext cx="1800000" cy="1800000"/>
              </a:xfrm>
              <a:prstGeom prst="ellipse">
                <a:avLst/>
              </a:prstGeom>
              <a:noFill/>
              <a:ln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2" name="TextBox 1"/>
          <p:cNvSpPr txBox="1"/>
          <p:nvPr/>
        </p:nvSpPr>
        <p:spPr>
          <a:xfrm>
            <a:off x="122153" y="2169137"/>
            <a:ext cx="8945065" cy="646303"/>
          </a:xfrm>
          <a:prstGeom prst="rect">
            <a:avLst/>
          </a:prstGeom>
          <a:noFill/>
        </p:spPr>
        <p:txBody>
          <a:bodyPr wrap="square" lIns="91413" tIns="45706" rIns="91413" bIns="45706" rtlCol="0">
            <a:spAutoFit/>
          </a:bodyPr>
          <a:lstStyle/>
          <a:p>
            <a:pPr algn="ctr"/>
            <a:r>
              <a:rPr lang="en-US" altLang="zh-CN" sz="3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PyTorch</a:t>
            </a:r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卷积网络配置与训练（一）</a:t>
            </a:r>
          </a:p>
        </p:txBody>
      </p:sp>
    </p:spTree>
    <p:extLst>
      <p:ext uri="{BB962C8B-B14F-4D97-AF65-F5344CB8AC3E}">
        <p14:creationId xmlns:p14="http://schemas.microsoft.com/office/powerpoint/2010/main" val="67734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24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9" dur="24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" presetClass="entr" presetSubtype="2" fill="hold" grpId="0" nodeType="withEffect">
                                  <p:stCondLst>
                                    <p:cond delay="1700"/>
                                  </p:stCondLst>
                                  <p:iterate type="lt">
                                    <p:tmPct val="23333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8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3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800"/>
                            </p:stCondLst>
                            <p:childTnLst>
                              <p:par>
                                <p:cTn id="33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-6.17284E-7 L 0.42031 0.00093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007" y="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7800"/>
                            </p:stCondLst>
                            <p:childTnLst>
                              <p:par>
                                <p:cTn id="36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3" grpId="0" animBg="1"/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3779912" cy="5143500"/>
          </a:xfrm>
          <a:prstGeom prst="rect">
            <a:avLst/>
          </a:prstGeom>
          <a:solidFill>
            <a:srgbClr val="1A3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995936" y="157881"/>
            <a:ext cx="1210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>
                <a:latin typeface="方正兰亭细黑_GBK" pitchFamily="2" charset="-122"/>
                <a:ea typeface="方正兰亭细黑_GBK" pitchFamily="2" charset="-122"/>
              </a:rPr>
              <a:t>提纲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92101" y="3053758"/>
            <a:ext cx="2697829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人工智能与</a:t>
            </a:r>
            <a:endParaRPr lang="en-US" altLang="zh-CN" sz="2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en-US" altLang="zh-CN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程序设计</a:t>
            </a:r>
          </a:p>
        </p:txBody>
      </p:sp>
      <p:grpSp>
        <p:nvGrpSpPr>
          <p:cNvPr id="33" name="组合 32"/>
          <p:cNvGrpSpPr/>
          <p:nvPr/>
        </p:nvGrpSpPr>
        <p:grpSpPr>
          <a:xfrm>
            <a:off x="1239403" y="947342"/>
            <a:ext cx="1301106" cy="1301106"/>
            <a:chOff x="2262782" y="1446400"/>
            <a:chExt cx="1301106" cy="1301106"/>
          </a:xfrm>
        </p:grpSpPr>
        <p:sp>
          <p:nvSpPr>
            <p:cNvPr id="5" name="椭圆 4"/>
            <p:cNvSpPr/>
            <p:nvPr/>
          </p:nvSpPr>
          <p:spPr>
            <a:xfrm>
              <a:off x="2262782" y="1446400"/>
              <a:ext cx="1301106" cy="13011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KSO_Shape"/>
            <p:cNvSpPr>
              <a:spLocks/>
            </p:cNvSpPr>
            <p:nvPr/>
          </p:nvSpPr>
          <p:spPr bwMode="auto">
            <a:xfrm>
              <a:off x="2523120" y="1821416"/>
              <a:ext cx="836342" cy="574285"/>
            </a:xfrm>
            <a:custGeom>
              <a:avLst/>
              <a:gdLst>
                <a:gd name="T0" fmla="*/ 2147483646 w 112"/>
                <a:gd name="T1" fmla="*/ 2147483646 h 77"/>
                <a:gd name="T2" fmla="*/ 2147483646 w 112"/>
                <a:gd name="T3" fmla="*/ 2147483646 h 77"/>
                <a:gd name="T4" fmla="*/ 2147483646 w 112"/>
                <a:gd name="T5" fmla="*/ 2147483646 h 77"/>
                <a:gd name="T6" fmla="*/ 2147483646 w 112"/>
                <a:gd name="T7" fmla="*/ 2147483646 h 77"/>
                <a:gd name="T8" fmla="*/ 2147483646 w 112"/>
                <a:gd name="T9" fmla="*/ 2147483646 h 77"/>
                <a:gd name="T10" fmla="*/ 0 w 112"/>
                <a:gd name="T11" fmla="*/ 2147483646 h 77"/>
                <a:gd name="T12" fmla="*/ 2147483646 w 112"/>
                <a:gd name="T13" fmla="*/ 2147483646 h 77"/>
                <a:gd name="T14" fmla="*/ 2147483646 w 112"/>
                <a:gd name="T15" fmla="*/ 2147483646 h 77"/>
                <a:gd name="T16" fmla="*/ 2147483646 w 112"/>
                <a:gd name="T17" fmla="*/ 2147483646 h 77"/>
                <a:gd name="T18" fmla="*/ 2147483646 w 112"/>
                <a:gd name="T19" fmla="*/ 2147483646 h 77"/>
                <a:gd name="T20" fmla="*/ 2147483646 w 112"/>
                <a:gd name="T21" fmla="*/ 2147483646 h 77"/>
                <a:gd name="T22" fmla="*/ 2147483646 w 112"/>
                <a:gd name="T23" fmla="*/ 2147483646 h 77"/>
                <a:gd name="T24" fmla="*/ 2147483646 w 112"/>
                <a:gd name="T25" fmla="*/ 2147483646 h 77"/>
                <a:gd name="T26" fmla="*/ 2147483646 w 112"/>
                <a:gd name="T27" fmla="*/ 2147483646 h 77"/>
                <a:gd name="T28" fmla="*/ 2147483646 w 112"/>
                <a:gd name="T29" fmla="*/ 2147483646 h 77"/>
                <a:gd name="T30" fmla="*/ 2147483646 w 112"/>
                <a:gd name="T31" fmla="*/ 2147483646 h 77"/>
                <a:gd name="T32" fmla="*/ 2147483646 w 112"/>
                <a:gd name="T33" fmla="*/ 2147483646 h 77"/>
                <a:gd name="T34" fmla="*/ 2147483646 w 112"/>
                <a:gd name="T35" fmla="*/ 2147483646 h 77"/>
                <a:gd name="T36" fmla="*/ 2147483646 w 112"/>
                <a:gd name="T37" fmla="*/ 2147483646 h 77"/>
                <a:gd name="T38" fmla="*/ 2147483646 w 112"/>
                <a:gd name="T39" fmla="*/ 2147483646 h 77"/>
                <a:gd name="T40" fmla="*/ 2147483646 w 112"/>
                <a:gd name="T41" fmla="*/ 2147483646 h 77"/>
                <a:gd name="T42" fmla="*/ 2147483646 w 112"/>
                <a:gd name="T43" fmla="*/ 2147483646 h 77"/>
                <a:gd name="T44" fmla="*/ 2147483646 w 112"/>
                <a:gd name="T45" fmla="*/ 2147483646 h 77"/>
                <a:gd name="T46" fmla="*/ 2147483646 w 112"/>
                <a:gd name="T47" fmla="*/ 2147483646 h 77"/>
                <a:gd name="T48" fmla="*/ 2147483646 w 112"/>
                <a:gd name="T49" fmla="*/ 2147483646 h 77"/>
                <a:gd name="T50" fmla="*/ 2147483646 w 112"/>
                <a:gd name="T51" fmla="*/ 2147483646 h 77"/>
                <a:gd name="T52" fmla="*/ 2147483646 w 112"/>
                <a:gd name="T53" fmla="*/ 2147483646 h 77"/>
                <a:gd name="T54" fmla="*/ 2147483646 w 112"/>
                <a:gd name="T55" fmla="*/ 2147483646 h 77"/>
                <a:gd name="T56" fmla="*/ 2147483646 w 112"/>
                <a:gd name="T57" fmla="*/ 2147483646 h 77"/>
                <a:gd name="T58" fmla="*/ 2147483646 w 112"/>
                <a:gd name="T59" fmla="*/ 2147483646 h 77"/>
                <a:gd name="T60" fmla="*/ 2147483646 w 112"/>
                <a:gd name="T61" fmla="*/ 2147483646 h 77"/>
                <a:gd name="T62" fmla="*/ 2147483646 w 112"/>
                <a:gd name="T63" fmla="*/ 2147483646 h 77"/>
                <a:gd name="T64" fmla="*/ 2147483646 w 112"/>
                <a:gd name="T65" fmla="*/ 2147483646 h 77"/>
                <a:gd name="T66" fmla="*/ 2147483646 w 112"/>
                <a:gd name="T67" fmla="*/ 2147483646 h 77"/>
                <a:gd name="T68" fmla="*/ 2147483646 w 112"/>
                <a:gd name="T69" fmla="*/ 2147483646 h 77"/>
                <a:gd name="T70" fmla="*/ 2147483646 w 112"/>
                <a:gd name="T71" fmla="*/ 2147483646 h 77"/>
                <a:gd name="T72" fmla="*/ 2147483646 w 112"/>
                <a:gd name="T73" fmla="*/ 2147483646 h 77"/>
                <a:gd name="T74" fmla="*/ 2147483646 w 112"/>
                <a:gd name="T75" fmla="*/ 2147483646 h 77"/>
                <a:gd name="T76" fmla="*/ 2147483646 w 112"/>
                <a:gd name="T77" fmla="*/ 2147483646 h 77"/>
                <a:gd name="T78" fmla="*/ 2147483646 w 112"/>
                <a:gd name="T79" fmla="*/ 2147483646 h 77"/>
                <a:gd name="T80" fmla="*/ 2147483646 w 112"/>
                <a:gd name="T81" fmla="*/ 2147483646 h 77"/>
                <a:gd name="T82" fmla="*/ 2147483646 w 112"/>
                <a:gd name="T83" fmla="*/ 2147483646 h 77"/>
                <a:gd name="T84" fmla="*/ 2147483646 w 112"/>
                <a:gd name="T85" fmla="*/ 2147483646 h 77"/>
                <a:gd name="T86" fmla="*/ 2147483646 w 112"/>
                <a:gd name="T87" fmla="*/ 2147483646 h 77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112" h="77">
                  <a:moveTo>
                    <a:pt x="56" y="0"/>
                  </a:moveTo>
                  <a:cubicBezTo>
                    <a:pt x="62" y="0"/>
                    <a:pt x="66" y="4"/>
                    <a:pt x="66" y="10"/>
                  </a:cubicBezTo>
                  <a:cubicBezTo>
                    <a:pt x="66" y="15"/>
                    <a:pt x="62" y="20"/>
                    <a:pt x="56" y="20"/>
                  </a:cubicBezTo>
                  <a:cubicBezTo>
                    <a:pt x="51" y="20"/>
                    <a:pt x="46" y="15"/>
                    <a:pt x="46" y="10"/>
                  </a:cubicBezTo>
                  <a:cubicBezTo>
                    <a:pt x="46" y="4"/>
                    <a:pt x="51" y="0"/>
                    <a:pt x="56" y="0"/>
                  </a:cubicBezTo>
                  <a:close/>
                  <a:moveTo>
                    <a:pt x="15" y="49"/>
                  </a:moveTo>
                  <a:cubicBezTo>
                    <a:pt x="15" y="66"/>
                    <a:pt x="15" y="66"/>
                    <a:pt x="15" y="66"/>
                  </a:cubicBezTo>
                  <a:cubicBezTo>
                    <a:pt x="10" y="66"/>
                    <a:pt x="10" y="66"/>
                    <a:pt x="10" y="66"/>
                  </a:cubicBezTo>
                  <a:cubicBezTo>
                    <a:pt x="10" y="52"/>
                    <a:pt x="10" y="52"/>
                    <a:pt x="10" y="52"/>
                  </a:cubicBezTo>
                  <a:cubicBezTo>
                    <a:pt x="9" y="52"/>
                    <a:pt x="9" y="52"/>
                    <a:pt x="9" y="52"/>
                  </a:cubicBezTo>
                  <a:cubicBezTo>
                    <a:pt x="9" y="66"/>
                    <a:pt x="9" y="66"/>
                    <a:pt x="9" y="66"/>
                  </a:cubicBezTo>
                  <a:cubicBezTo>
                    <a:pt x="4" y="66"/>
                    <a:pt x="4" y="66"/>
                    <a:pt x="4" y="66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1"/>
                    <a:pt x="1" y="29"/>
                    <a:pt x="4" y="29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3" y="30"/>
                    <a:pt x="13" y="30"/>
                    <a:pt x="13" y="31"/>
                  </a:cubicBezTo>
                  <a:cubicBezTo>
                    <a:pt x="13" y="49"/>
                    <a:pt x="13" y="49"/>
                    <a:pt x="13" y="49"/>
                  </a:cubicBezTo>
                  <a:cubicBezTo>
                    <a:pt x="15" y="49"/>
                    <a:pt x="15" y="49"/>
                    <a:pt x="15" y="49"/>
                  </a:cubicBezTo>
                  <a:close/>
                  <a:moveTo>
                    <a:pt x="10" y="15"/>
                  </a:moveTo>
                  <a:cubicBezTo>
                    <a:pt x="13" y="15"/>
                    <a:pt x="16" y="18"/>
                    <a:pt x="16" y="22"/>
                  </a:cubicBezTo>
                  <a:cubicBezTo>
                    <a:pt x="16" y="23"/>
                    <a:pt x="16" y="24"/>
                    <a:pt x="15" y="25"/>
                  </a:cubicBezTo>
                  <a:cubicBezTo>
                    <a:pt x="15" y="26"/>
                    <a:pt x="15" y="26"/>
                    <a:pt x="14" y="26"/>
                  </a:cubicBezTo>
                  <a:cubicBezTo>
                    <a:pt x="13" y="27"/>
                    <a:pt x="12" y="28"/>
                    <a:pt x="10" y="28"/>
                  </a:cubicBezTo>
                  <a:cubicBezTo>
                    <a:pt x="6" y="28"/>
                    <a:pt x="3" y="25"/>
                    <a:pt x="3" y="22"/>
                  </a:cubicBezTo>
                  <a:cubicBezTo>
                    <a:pt x="3" y="18"/>
                    <a:pt x="6" y="15"/>
                    <a:pt x="10" y="15"/>
                  </a:cubicBezTo>
                  <a:close/>
                  <a:moveTo>
                    <a:pt x="96" y="49"/>
                  </a:moveTo>
                  <a:cubicBezTo>
                    <a:pt x="96" y="66"/>
                    <a:pt x="96" y="66"/>
                    <a:pt x="96" y="66"/>
                  </a:cubicBezTo>
                  <a:cubicBezTo>
                    <a:pt x="101" y="66"/>
                    <a:pt x="101" y="66"/>
                    <a:pt x="101" y="66"/>
                  </a:cubicBezTo>
                  <a:cubicBezTo>
                    <a:pt x="101" y="52"/>
                    <a:pt x="101" y="52"/>
                    <a:pt x="101" y="52"/>
                  </a:cubicBezTo>
                  <a:cubicBezTo>
                    <a:pt x="102" y="52"/>
                    <a:pt x="102" y="52"/>
                    <a:pt x="102" y="52"/>
                  </a:cubicBezTo>
                  <a:cubicBezTo>
                    <a:pt x="102" y="66"/>
                    <a:pt x="102" y="66"/>
                    <a:pt x="102" y="66"/>
                  </a:cubicBezTo>
                  <a:cubicBezTo>
                    <a:pt x="107" y="66"/>
                    <a:pt x="107" y="66"/>
                    <a:pt x="107" y="66"/>
                  </a:cubicBezTo>
                  <a:cubicBezTo>
                    <a:pt x="107" y="49"/>
                    <a:pt x="107" y="49"/>
                    <a:pt x="107" y="49"/>
                  </a:cubicBezTo>
                  <a:cubicBezTo>
                    <a:pt x="107" y="46"/>
                    <a:pt x="107" y="46"/>
                    <a:pt x="107" y="46"/>
                  </a:cubicBezTo>
                  <a:cubicBezTo>
                    <a:pt x="107" y="37"/>
                    <a:pt x="107" y="37"/>
                    <a:pt x="107" y="37"/>
                  </a:cubicBezTo>
                  <a:cubicBezTo>
                    <a:pt x="107" y="37"/>
                    <a:pt x="107" y="37"/>
                    <a:pt x="107" y="37"/>
                  </a:cubicBezTo>
                  <a:cubicBezTo>
                    <a:pt x="107" y="46"/>
                    <a:pt x="107" y="46"/>
                    <a:pt x="107" y="46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2" y="31"/>
                    <a:pt x="110" y="29"/>
                    <a:pt x="107" y="29"/>
                  </a:cubicBezTo>
                  <a:cubicBezTo>
                    <a:pt x="98" y="29"/>
                    <a:pt x="98" y="29"/>
                    <a:pt x="98" y="29"/>
                  </a:cubicBezTo>
                  <a:cubicBezTo>
                    <a:pt x="98" y="30"/>
                    <a:pt x="98" y="30"/>
                    <a:pt x="98" y="31"/>
                  </a:cubicBezTo>
                  <a:cubicBezTo>
                    <a:pt x="98" y="49"/>
                    <a:pt x="98" y="49"/>
                    <a:pt x="98" y="49"/>
                  </a:cubicBezTo>
                  <a:cubicBezTo>
                    <a:pt x="96" y="49"/>
                    <a:pt x="96" y="49"/>
                    <a:pt x="96" y="49"/>
                  </a:cubicBezTo>
                  <a:close/>
                  <a:moveTo>
                    <a:pt x="101" y="15"/>
                  </a:moveTo>
                  <a:cubicBezTo>
                    <a:pt x="98" y="15"/>
                    <a:pt x="95" y="18"/>
                    <a:pt x="95" y="22"/>
                  </a:cubicBezTo>
                  <a:cubicBezTo>
                    <a:pt x="95" y="23"/>
                    <a:pt x="95" y="24"/>
                    <a:pt x="96" y="25"/>
                  </a:cubicBezTo>
                  <a:cubicBezTo>
                    <a:pt x="96" y="26"/>
                    <a:pt x="97" y="26"/>
                    <a:pt x="97" y="26"/>
                  </a:cubicBezTo>
                  <a:cubicBezTo>
                    <a:pt x="98" y="27"/>
                    <a:pt x="100" y="28"/>
                    <a:pt x="101" y="28"/>
                  </a:cubicBezTo>
                  <a:cubicBezTo>
                    <a:pt x="105" y="28"/>
                    <a:pt x="108" y="25"/>
                    <a:pt x="108" y="22"/>
                  </a:cubicBezTo>
                  <a:cubicBezTo>
                    <a:pt x="108" y="18"/>
                    <a:pt x="105" y="15"/>
                    <a:pt x="101" y="15"/>
                  </a:cubicBezTo>
                  <a:close/>
                  <a:moveTo>
                    <a:pt x="75" y="51"/>
                  </a:moveTo>
                  <a:cubicBezTo>
                    <a:pt x="75" y="72"/>
                    <a:pt x="75" y="72"/>
                    <a:pt x="75" y="72"/>
                  </a:cubicBezTo>
                  <a:cubicBezTo>
                    <a:pt x="80" y="72"/>
                    <a:pt x="80" y="72"/>
                    <a:pt x="80" y="72"/>
                  </a:cubicBezTo>
                  <a:cubicBezTo>
                    <a:pt x="80" y="54"/>
                    <a:pt x="80" y="54"/>
                    <a:pt x="80" y="54"/>
                  </a:cubicBezTo>
                  <a:cubicBezTo>
                    <a:pt x="82" y="54"/>
                    <a:pt x="82" y="54"/>
                    <a:pt x="82" y="54"/>
                  </a:cubicBezTo>
                  <a:cubicBezTo>
                    <a:pt x="82" y="72"/>
                    <a:pt x="82" y="72"/>
                    <a:pt x="82" y="72"/>
                  </a:cubicBezTo>
                  <a:cubicBezTo>
                    <a:pt x="87" y="72"/>
                    <a:pt x="87" y="72"/>
                    <a:pt x="87" y="72"/>
                  </a:cubicBezTo>
                  <a:cubicBezTo>
                    <a:pt x="87" y="51"/>
                    <a:pt x="87" y="51"/>
                    <a:pt x="87" y="51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87" y="36"/>
                    <a:pt x="87" y="36"/>
                    <a:pt x="87" y="36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31"/>
                    <a:pt x="94" y="31"/>
                    <a:pt x="94" y="31"/>
                  </a:cubicBezTo>
                  <a:cubicBezTo>
                    <a:pt x="94" y="28"/>
                    <a:pt x="91" y="26"/>
                    <a:pt x="88" y="26"/>
                  </a:cubicBezTo>
                  <a:cubicBezTo>
                    <a:pt x="77" y="26"/>
                    <a:pt x="77" y="26"/>
                    <a:pt x="77" y="26"/>
                  </a:cubicBezTo>
                  <a:cubicBezTo>
                    <a:pt x="77" y="27"/>
                    <a:pt x="77" y="28"/>
                    <a:pt x="77" y="28"/>
                  </a:cubicBezTo>
                  <a:cubicBezTo>
                    <a:pt x="77" y="51"/>
                    <a:pt x="77" y="51"/>
                    <a:pt x="77" y="51"/>
                  </a:cubicBezTo>
                  <a:cubicBezTo>
                    <a:pt x="75" y="51"/>
                    <a:pt x="75" y="51"/>
                    <a:pt x="75" y="51"/>
                  </a:cubicBezTo>
                  <a:close/>
                  <a:moveTo>
                    <a:pt x="65" y="47"/>
                  </a:moveTo>
                  <a:cubicBezTo>
                    <a:pt x="65" y="32"/>
                    <a:pt x="65" y="32"/>
                    <a:pt x="65" y="32"/>
                  </a:cubicBezTo>
                  <a:cubicBezTo>
                    <a:pt x="64" y="32"/>
                    <a:pt x="64" y="32"/>
                    <a:pt x="64" y="32"/>
                  </a:cubicBezTo>
                  <a:cubicBezTo>
                    <a:pt x="64" y="47"/>
                    <a:pt x="64" y="47"/>
                    <a:pt x="64" y="47"/>
                  </a:cubicBezTo>
                  <a:cubicBezTo>
                    <a:pt x="64" y="50"/>
                    <a:pt x="64" y="50"/>
                    <a:pt x="64" y="50"/>
                  </a:cubicBezTo>
                  <a:cubicBezTo>
                    <a:pt x="64" y="77"/>
                    <a:pt x="64" y="77"/>
                    <a:pt x="64" y="77"/>
                  </a:cubicBezTo>
                  <a:cubicBezTo>
                    <a:pt x="57" y="77"/>
                    <a:pt x="57" y="77"/>
                    <a:pt x="57" y="77"/>
                  </a:cubicBezTo>
                  <a:cubicBezTo>
                    <a:pt x="57" y="55"/>
                    <a:pt x="57" y="55"/>
                    <a:pt x="57" y="55"/>
                  </a:cubicBezTo>
                  <a:cubicBezTo>
                    <a:pt x="55" y="55"/>
                    <a:pt x="55" y="55"/>
                    <a:pt x="55" y="55"/>
                  </a:cubicBezTo>
                  <a:cubicBezTo>
                    <a:pt x="55" y="77"/>
                    <a:pt x="55" y="77"/>
                    <a:pt x="55" y="77"/>
                  </a:cubicBezTo>
                  <a:cubicBezTo>
                    <a:pt x="48" y="77"/>
                    <a:pt x="48" y="77"/>
                    <a:pt x="48" y="77"/>
                  </a:cubicBezTo>
                  <a:cubicBezTo>
                    <a:pt x="48" y="50"/>
                    <a:pt x="48" y="50"/>
                    <a:pt x="48" y="50"/>
                  </a:cubicBezTo>
                  <a:cubicBezTo>
                    <a:pt x="48" y="47"/>
                    <a:pt x="48" y="47"/>
                    <a:pt x="48" y="47"/>
                  </a:cubicBezTo>
                  <a:cubicBezTo>
                    <a:pt x="48" y="32"/>
                    <a:pt x="48" y="32"/>
                    <a:pt x="48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47"/>
                    <a:pt x="47" y="47"/>
                    <a:pt x="47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27"/>
                    <a:pt x="41" y="27"/>
                    <a:pt x="41" y="27"/>
                  </a:cubicBezTo>
                  <a:cubicBezTo>
                    <a:pt x="41" y="24"/>
                    <a:pt x="44" y="21"/>
                    <a:pt x="47" y="21"/>
                  </a:cubicBezTo>
                  <a:cubicBezTo>
                    <a:pt x="66" y="21"/>
                    <a:pt x="46" y="21"/>
                    <a:pt x="65" y="21"/>
                  </a:cubicBezTo>
                  <a:cubicBezTo>
                    <a:pt x="69" y="21"/>
                    <a:pt x="71" y="24"/>
                    <a:pt x="71" y="27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0" y="47"/>
                    <a:pt x="68" y="47"/>
                    <a:pt x="65" y="47"/>
                  </a:cubicBezTo>
                  <a:close/>
                  <a:moveTo>
                    <a:pt x="37" y="51"/>
                  </a:moveTo>
                  <a:cubicBezTo>
                    <a:pt x="37" y="72"/>
                    <a:pt x="37" y="72"/>
                    <a:pt x="37" y="72"/>
                  </a:cubicBezTo>
                  <a:cubicBezTo>
                    <a:pt x="31" y="72"/>
                    <a:pt x="31" y="72"/>
                    <a:pt x="31" y="72"/>
                  </a:cubicBezTo>
                  <a:cubicBezTo>
                    <a:pt x="31" y="54"/>
                    <a:pt x="31" y="54"/>
                    <a:pt x="31" y="54"/>
                  </a:cubicBezTo>
                  <a:cubicBezTo>
                    <a:pt x="30" y="54"/>
                    <a:pt x="30" y="54"/>
                    <a:pt x="30" y="54"/>
                  </a:cubicBezTo>
                  <a:cubicBezTo>
                    <a:pt x="30" y="72"/>
                    <a:pt x="30" y="72"/>
                    <a:pt x="30" y="72"/>
                  </a:cubicBezTo>
                  <a:cubicBezTo>
                    <a:pt x="24" y="72"/>
                    <a:pt x="24" y="72"/>
                    <a:pt x="24" y="72"/>
                  </a:cubicBezTo>
                  <a:cubicBezTo>
                    <a:pt x="24" y="51"/>
                    <a:pt x="24" y="51"/>
                    <a:pt x="24" y="51"/>
                  </a:cubicBezTo>
                  <a:cubicBezTo>
                    <a:pt x="24" y="47"/>
                    <a:pt x="24" y="47"/>
                    <a:pt x="24" y="47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28"/>
                    <a:pt x="20" y="26"/>
                    <a:pt x="23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27"/>
                    <a:pt x="35" y="28"/>
                    <a:pt x="35" y="28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7" y="51"/>
                    <a:pt x="37" y="51"/>
                    <a:pt x="37" y="51"/>
                  </a:cubicBezTo>
                  <a:close/>
                  <a:moveTo>
                    <a:pt x="31" y="9"/>
                  </a:moveTo>
                  <a:cubicBezTo>
                    <a:pt x="35" y="9"/>
                    <a:pt x="39" y="12"/>
                    <a:pt x="39" y="17"/>
                  </a:cubicBezTo>
                  <a:cubicBezTo>
                    <a:pt x="39" y="19"/>
                    <a:pt x="38" y="20"/>
                    <a:pt x="37" y="22"/>
                  </a:cubicBezTo>
                  <a:cubicBezTo>
                    <a:pt x="37" y="22"/>
                    <a:pt x="37" y="22"/>
                    <a:pt x="37" y="23"/>
                  </a:cubicBezTo>
                  <a:cubicBezTo>
                    <a:pt x="35" y="24"/>
                    <a:pt x="33" y="25"/>
                    <a:pt x="31" y="25"/>
                  </a:cubicBezTo>
                  <a:cubicBezTo>
                    <a:pt x="26" y="25"/>
                    <a:pt x="22" y="21"/>
                    <a:pt x="22" y="17"/>
                  </a:cubicBezTo>
                  <a:cubicBezTo>
                    <a:pt x="22" y="12"/>
                    <a:pt x="26" y="9"/>
                    <a:pt x="31" y="9"/>
                  </a:cubicBezTo>
                  <a:close/>
                  <a:moveTo>
                    <a:pt x="81" y="9"/>
                  </a:moveTo>
                  <a:cubicBezTo>
                    <a:pt x="76" y="9"/>
                    <a:pt x="73" y="12"/>
                    <a:pt x="73" y="17"/>
                  </a:cubicBezTo>
                  <a:cubicBezTo>
                    <a:pt x="73" y="19"/>
                    <a:pt x="73" y="20"/>
                    <a:pt x="74" y="22"/>
                  </a:cubicBezTo>
                  <a:cubicBezTo>
                    <a:pt x="75" y="22"/>
                    <a:pt x="75" y="22"/>
                    <a:pt x="75" y="23"/>
                  </a:cubicBezTo>
                  <a:cubicBezTo>
                    <a:pt x="77" y="24"/>
                    <a:pt x="79" y="25"/>
                    <a:pt x="81" y="25"/>
                  </a:cubicBezTo>
                  <a:cubicBezTo>
                    <a:pt x="85" y="25"/>
                    <a:pt x="89" y="21"/>
                    <a:pt x="89" y="17"/>
                  </a:cubicBezTo>
                  <a:cubicBezTo>
                    <a:pt x="89" y="12"/>
                    <a:pt x="85" y="9"/>
                    <a:pt x="81" y="9"/>
                  </a:cubicBezTo>
                  <a:close/>
                </a:path>
              </a:pathLst>
            </a:custGeom>
            <a:solidFill>
              <a:srgbClr val="1A3F6C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dirty="0">
                <a:solidFill>
                  <a:srgbClr val="FFFFFF"/>
                </a:solidFill>
                <a:ea typeface="微软雅黑" pitchFamily="34" charset="-122"/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4285426" y="1091178"/>
            <a:ext cx="3848924" cy="17054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卷积网络的训练流程</a:t>
            </a:r>
            <a:endParaRPr lang="en-US" altLang="zh-CN" dirty="0">
              <a:solidFill>
                <a:schemeClr val="bg1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CIFAR-10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数据介绍与加载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网络搭建与模型优化</a:t>
            </a:r>
            <a:endParaRPr lang="en-US" altLang="zh-CN" dirty="0">
              <a:solidFill>
                <a:schemeClr val="bg1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图像识别大作业</a:t>
            </a:r>
            <a:endParaRPr lang="en-US" altLang="zh-CN" dirty="0">
              <a:solidFill>
                <a:schemeClr val="bg1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4" name="椭圆 23"/>
          <p:cNvSpPr/>
          <p:nvPr/>
        </p:nvSpPr>
        <p:spPr>
          <a:xfrm>
            <a:off x="3909594" y="1632361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A3F6C"/>
              </a:solidFill>
            </a:endParaRPr>
          </a:p>
        </p:txBody>
      </p:sp>
      <p:sp>
        <p:nvSpPr>
          <p:cNvPr id="31" name="椭圆 30">
            <a:extLst>
              <a:ext uri="{FF2B5EF4-FFF2-40B4-BE49-F238E27FC236}">
                <a16:creationId xmlns:a16="http://schemas.microsoft.com/office/drawing/2014/main" id="{E285C2D4-1734-D84F-BD33-D79F098E43AF}"/>
              </a:ext>
            </a:extLst>
          </p:cNvPr>
          <p:cNvSpPr/>
          <p:nvPr/>
        </p:nvSpPr>
        <p:spPr>
          <a:xfrm>
            <a:off x="3909594" y="1235747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A3F6C"/>
              </a:solidFill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BDA8B04D-843E-2845-94BB-5D045FDA636F}"/>
              </a:ext>
            </a:extLst>
          </p:cNvPr>
          <p:cNvSpPr/>
          <p:nvPr/>
        </p:nvSpPr>
        <p:spPr>
          <a:xfrm>
            <a:off x="3909594" y="2447178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A3F6C"/>
              </a:solidFill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C96A9C9F-81AD-5E4B-8CFD-81A221EFCF27}"/>
              </a:ext>
            </a:extLst>
          </p:cNvPr>
          <p:cNvSpPr/>
          <p:nvPr/>
        </p:nvSpPr>
        <p:spPr>
          <a:xfrm>
            <a:off x="3909594" y="2050564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A3F6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8735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15" grpId="0"/>
      <p:bldP spid="24" grpId="0" animBg="1"/>
      <p:bldP spid="31" grpId="0" animBg="1"/>
      <p:bldP spid="12" grpId="0" animBg="1"/>
      <p:bldP spid="1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D83ADBA9-0E1E-3C43-920C-F0E2C46C9B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498872"/>
          </a:xfrm>
        </p:spPr>
        <p:txBody>
          <a:bodyPr/>
          <a:lstStyle/>
          <a:p>
            <a:r>
              <a:rPr lang="en" altLang="zh-CN" dirty="0"/>
              <a:t>CIFAR-10</a:t>
            </a:r>
            <a:r>
              <a:rPr lang="zh-CN" altLang="en-US" dirty="0"/>
              <a:t>数据介绍与加载</a:t>
            </a:r>
            <a:endParaRPr lang="en" altLang="zh-CN" dirty="0"/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2A284F1F-C91C-B54A-9571-66D5C3ABEEA6}"/>
              </a:ext>
            </a:extLst>
          </p:cNvPr>
          <p:cNvSpPr/>
          <p:nvPr/>
        </p:nvSpPr>
        <p:spPr>
          <a:xfrm>
            <a:off x="4459251" y="1080345"/>
            <a:ext cx="410316" cy="284994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内容占位符 2">
            <a:extLst>
              <a:ext uri="{FF2B5EF4-FFF2-40B4-BE49-F238E27FC236}">
                <a16:creationId xmlns:a16="http://schemas.microsoft.com/office/drawing/2014/main" id="{818320F7-74A5-4849-9C01-3C21E0A699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19149"/>
            <a:ext cx="8229600" cy="1412260"/>
          </a:xfrm>
        </p:spPr>
        <p:txBody>
          <a:bodyPr>
            <a:normAutofit/>
          </a:bodyPr>
          <a:lstStyle/>
          <a:p>
            <a:r>
              <a:rPr kumimoji="1" lang="en-US" altLang="zh-CN" dirty="0"/>
              <a:t>CIFAR-10</a:t>
            </a:r>
            <a:r>
              <a:rPr kumimoji="1" lang="zh-CN" altLang="en-US" dirty="0"/>
              <a:t>数据介绍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10</a:t>
            </a:r>
            <a:r>
              <a:rPr kumimoji="1" lang="zh-CN" altLang="en-US" dirty="0"/>
              <a:t>个类别，每个类别</a:t>
            </a:r>
            <a:r>
              <a:rPr kumimoji="1" lang="en-US" altLang="zh-CN" dirty="0"/>
              <a:t>6000</a:t>
            </a:r>
            <a:r>
              <a:rPr kumimoji="1" lang="zh-CN" altLang="en-US" dirty="0"/>
              <a:t>张图像，共计</a:t>
            </a:r>
            <a:r>
              <a:rPr kumimoji="1" lang="en-US" altLang="zh-CN" dirty="0"/>
              <a:t>60000</a:t>
            </a:r>
            <a:r>
              <a:rPr kumimoji="1" lang="zh-CN" altLang="en-US" dirty="0"/>
              <a:t>张。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图像分辨率为</a:t>
            </a:r>
            <a:r>
              <a:rPr kumimoji="1" lang="en-US" altLang="zh-CN" dirty="0"/>
              <a:t>32x32,</a:t>
            </a:r>
            <a:r>
              <a:rPr kumimoji="1" lang="zh-CN" altLang="en-US" dirty="0"/>
              <a:t> 均为</a:t>
            </a:r>
            <a:r>
              <a:rPr kumimoji="1" lang="en-US" altLang="zh-CN" dirty="0"/>
              <a:t>RGB</a:t>
            </a:r>
            <a:r>
              <a:rPr kumimoji="1" lang="zh-CN" altLang="en-US" dirty="0"/>
              <a:t>三通道图像。</a:t>
            </a:r>
            <a:endParaRPr kumimoji="1" lang="en-US" altLang="zh-CN" dirty="0"/>
          </a:p>
        </p:txBody>
      </p:sp>
      <p:pic>
        <p:nvPicPr>
          <p:cNvPr id="22530" name="Picture 2">
            <a:extLst>
              <a:ext uri="{FF2B5EF4-FFF2-40B4-BE49-F238E27FC236}">
                <a16:creationId xmlns:a16="http://schemas.microsoft.com/office/drawing/2014/main" id="{AFAD6B16-B94D-214E-B71F-E55CB0CE0D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3822" y="1933046"/>
            <a:ext cx="3593687" cy="2809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493403"/>
      </p:ext>
    </p:extLst>
  </p:cSld>
  <p:clrMapOvr>
    <a:masterClrMapping/>
  </p:clrMapOvr>
  <p:transition spd="slow">
    <p:pull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D83ADBA9-0E1E-3C43-920C-F0E2C46C9B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498872"/>
          </a:xfrm>
        </p:spPr>
        <p:txBody>
          <a:bodyPr/>
          <a:lstStyle/>
          <a:p>
            <a:r>
              <a:rPr lang="en" altLang="zh-CN" dirty="0"/>
              <a:t>CIFAR-10</a:t>
            </a:r>
            <a:r>
              <a:rPr lang="zh-CN" altLang="en-US" dirty="0"/>
              <a:t>数据介绍与加载</a:t>
            </a:r>
            <a:endParaRPr lang="en" altLang="zh-CN" dirty="0"/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2A284F1F-C91C-B54A-9571-66D5C3ABEEA6}"/>
              </a:ext>
            </a:extLst>
          </p:cNvPr>
          <p:cNvSpPr/>
          <p:nvPr/>
        </p:nvSpPr>
        <p:spPr>
          <a:xfrm>
            <a:off x="4459251" y="1080345"/>
            <a:ext cx="410316" cy="284994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内容占位符 2">
            <a:extLst>
              <a:ext uri="{FF2B5EF4-FFF2-40B4-BE49-F238E27FC236}">
                <a16:creationId xmlns:a16="http://schemas.microsoft.com/office/drawing/2014/main" id="{818320F7-74A5-4849-9C01-3C21E0A699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19149"/>
            <a:ext cx="8229600" cy="1412260"/>
          </a:xfrm>
        </p:spPr>
        <p:txBody>
          <a:bodyPr>
            <a:normAutofit/>
          </a:bodyPr>
          <a:lstStyle/>
          <a:p>
            <a:r>
              <a:rPr kumimoji="1" lang="en-US" altLang="zh-CN" dirty="0" err="1"/>
              <a:t>torchvision</a:t>
            </a:r>
            <a:r>
              <a:rPr kumimoji="1" lang="zh-CN" altLang="en-US" dirty="0"/>
              <a:t>库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集成计算机视觉相关的数据集，模型架构，以及常用的图像处理操作等</a:t>
            </a:r>
            <a:endParaRPr kumimoji="1" lang="en-US" altLang="zh-CN" dirty="0"/>
          </a:p>
          <a:p>
            <a:pPr lvl="1"/>
            <a:endParaRPr kumimoji="1" lang="en-US" altLang="zh-CN" dirty="0"/>
          </a:p>
          <a:p>
            <a:endParaRPr kumimoji="1" lang="en-US" altLang="zh-CN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99BB0A2-9171-DD4B-B48B-B2826107DE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1866"/>
          <a:stretch/>
        </p:blipFill>
        <p:spPr>
          <a:xfrm>
            <a:off x="1583140" y="1762056"/>
            <a:ext cx="1231843" cy="2667597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CCBBE99F-99A0-F649-AAC3-EA8D71832C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4846" y="1762057"/>
            <a:ext cx="1473914" cy="730548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CFAAF7A4-BAE1-C94F-BC4C-7FC9F22394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8623" y="1748409"/>
            <a:ext cx="3559792" cy="9402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BD0F044-ABC3-894D-9E9A-BE2FA92B9F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94846" y="2814431"/>
            <a:ext cx="2280692" cy="1615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547643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D83ADBA9-0E1E-3C43-920C-F0E2C46C9B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498872"/>
          </a:xfrm>
        </p:spPr>
        <p:txBody>
          <a:bodyPr/>
          <a:lstStyle/>
          <a:p>
            <a:r>
              <a:rPr lang="en" altLang="zh-CN" dirty="0"/>
              <a:t>CIFAR-10</a:t>
            </a:r>
            <a:r>
              <a:rPr lang="zh-CN" altLang="en-US" dirty="0"/>
              <a:t>数据介绍与加载</a:t>
            </a:r>
            <a:endParaRPr lang="en" altLang="zh-CN" dirty="0"/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2A284F1F-C91C-B54A-9571-66D5C3ABEEA6}"/>
              </a:ext>
            </a:extLst>
          </p:cNvPr>
          <p:cNvSpPr/>
          <p:nvPr/>
        </p:nvSpPr>
        <p:spPr>
          <a:xfrm>
            <a:off x="4459251" y="1080345"/>
            <a:ext cx="410316" cy="284994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内容占位符 2">
            <a:extLst>
              <a:ext uri="{FF2B5EF4-FFF2-40B4-BE49-F238E27FC236}">
                <a16:creationId xmlns:a16="http://schemas.microsoft.com/office/drawing/2014/main" id="{818320F7-74A5-4849-9C01-3C21E0A699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19149"/>
            <a:ext cx="8229600" cy="422797"/>
          </a:xfrm>
        </p:spPr>
        <p:txBody>
          <a:bodyPr>
            <a:normAutofit/>
          </a:bodyPr>
          <a:lstStyle/>
          <a:p>
            <a:r>
              <a:rPr kumimoji="1" lang="zh-CN" altLang="en-US" dirty="0"/>
              <a:t>基于</a:t>
            </a:r>
            <a:r>
              <a:rPr kumimoji="1" lang="en-US" altLang="zh-CN" dirty="0" err="1"/>
              <a:t>torchvision</a:t>
            </a:r>
            <a:r>
              <a:rPr kumimoji="1" lang="zh-CN" altLang="en-US" dirty="0"/>
              <a:t>库对</a:t>
            </a:r>
            <a:r>
              <a:rPr kumimoji="1" lang="en-US" altLang="zh-CN" dirty="0"/>
              <a:t>CIFAR-10</a:t>
            </a:r>
            <a:r>
              <a:rPr kumimoji="1" lang="zh-CN" altLang="en-US" dirty="0"/>
              <a:t>数据加载</a:t>
            </a:r>
            <a:endParaRPr kumimoji="1" lang="en-US" altLang="zh-CN" dirty="0"/>
          </a:p>
          <a:p>
            <a:endParaRPr kumimoji="1" lang="en-US" altLang="zh-CN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87EED42-344B-DD4A-927C-F6CE97F0D0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1504951"/>
            <a:ext cx="6858000" cy="2819400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7E233E78-4AD0-204C-8A29-6C1FDF817DF6}"/>
              </a:ext>
            </a:extLst>
          </p:cNvPr>
          <p:cNvSpPr/>
          <p:nvPr/>
        </p:nvSpPr>
        <p:spPr>
          <a:xfrm>
            <a:off x="1276031" y="2326942"/>
            <a:ext cx="6250709" cy="40943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6F27219E-F305-8C46-BCBF-E0161AC31850}"/>
              </a:ext>
            </a:extLst>
          </p:cNvPr>
          <p:cNvSpPr txBox="1"/>
          <p:nvPr/>
        </p:nvSpPr>
        <p:spPr>
          <a:xfrm>
            <a:off x="0" y="2248584"/>
            <a:ext cx="13729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rgbClr val="C00000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数据集类</a:t>
            </a:r>
            <a:endParaRPr kumimoji="1" lang="en-US" altLang="zh-CN" dirty="0">
              <a:solidFill>
                <a:srgbClr val="C00000"/>
              </a:solidFill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  <a:p>
            <a:r>
              <a:rPr kumimoji="1" lang="zh-CN" altLang="en-US" dirty="0">
                <a:solidFill>
                  <a:srgbClr val="C00000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实例化</a:t>
            </a:r>
            <a:endParaRPr kumimoji="1" lang="en-US" altLang="zh-CN" dirty="0">
              <a:solidFill>
                <a:srgbClr val="C00000"/>
              </a:solidFill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07111333"/>
      </p:ext>
    </p:extLst>
  </p:cSld>
  <p:clrMapOvr>
    <a:masterClrMapping/>
  </p:clrMapOvr>
  <p:transition spd="slow">
    <p:pull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D83ADBA9-0E1E-3C43-920C-F0E2C46C9B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498872"/>
          </a:xfrm>
        </p:spPr>
        <p:txBody>
          <a:bodyPr/>
          <a:lstStyle/>
          <a:p>
            <a:r>
              <a:rPr lang="en" altLang="zh-CN" dirty="0"/>
              <a:t>CIFAR-10</a:t>
            </a:r>
            <a:r>
              <a:rPr lang="zh-CN" altLang="en-US" dirty="0"/>
              <a:t>数据介绍与加载</a:t>
            </a:r>
            <a:endParaRPr lang="en" altLang="zh-CN" dirty="0"/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2A284F1F-C91C-B54A-9571-66D5C3ABEEA6}"/>
              </a:ext>
            </a:extLst>
          </p:cNvPr>
          <p:cNvSpPr/>
          <p:nvPr/>
        </p:nvSpPr>
        <p:spPr>
          <a:xfrm>
            <a:off x="4459251" y="1080345"/>
            <a:ext cx="410316" cy="284994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内容占位符 2">
            <a:extLst>
              <a:ext uri="{FF2B5EF4-FFF2-40B4-BE49-F238E27FC236}">
                <a16:creationId xmlns:a16="http://schemas.microsoft.com/office/drawing/2014/main" id="{818320F7-74A5-4849-9C01-3C21E0A699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19149"/>
            <a:ext cx="8229600" cy="422797"/>
          </a:xfrm>
        </p:spPr>
        <p:txBody>
          <a:bodyPr>
            <a:normAutofit/>
          </a:bodyPr>
          <a:lstStyle/>
          <a:p>
            <a:r>
              <a:rPr kumimoji="1" lang="zh-CN" altLang="en-US" dirty="0"/>
              <a:t>构建</a:t>
            </a:r>
            <a:r>
              <a:rPr kumimoji="1" lang="en-US" altLang="zh-CN" dirty="0"/>
              <a:t>CIFAR-10</a:t>
            </a:r>
            <a:r>
              <a:rPr kumimoji="1" lang="zh-CN" altLang="en-US" dirty="0"/>
              <a:t>数据类</a:t>
            </a:r>
            <a:endParaRPr kumimoji="1" lang="en-US" altLang="zh-CN" dirty="0"/>
          </a:p>
          <a:p>
            <a:endParaRPr kumimoji="1" lang="en-US" altLang="zh-CN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1E26BE7-88BD-694A-8CC3-26FDD0F87C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7867" y="1356245"/>
            <a:ext cx="4242768" cy="3355097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FF34D51F-3ED6-A643-9884-81C55616CF6C}"/>
              </a:ext>
            </a:extLst>
          </p:cNvPr>
          <p:cNvSpPr/>
          <p:nvPr/>
        </p:nvSpPr>
        <p:spPr>
          <a:xfrm>
            <a:off x="2579494" y="1818176"/>
            <a:ext cx="3927764" cy="242131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47F6F4D9-3745-1643-AEF4-7EC826841295}"/>
              </a:ext>
            </a:extLst>
          </p:cNvPr>
          <p:cNvSpPr/>
          <p:nvPr/>
        </p:nvSpPr>
        <p:spPr>
          <a:xfrm>
            <a:off x="2579493" y="4324351"/>
            <a:ext cx="3927763" cy="38699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6DD018BA-40C3-814D-8329-A3CC1FD3EBA1}"/>
              </a:ext>
            </a:extLst>
          </p:cNvPr>
          <p:cNvSpPr txBox="1"/>
          <p:nvPr/>
        </p:nvSpPr>
        <p:spPr>
          <a:xfrm>
            <a:off x="6640140" y="4333180"/>
            <a:ext cx="1862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rgbClr val="C00000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数据个数声明</a:t>
            </a:r>
            <a:endParaRPr kumimoji="1" lang="en-US" altLang="zh-CN" dirty="0">
              <a:solidFill>
                <a:srgbClr val="C00000"/>
              </a:solidFill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031529F-032D-5E4E-B860-939D71713AE8}"/>
              </a:ext>
            </a:extLst>
          </p:cNvPr>
          <p:cNvSpPr txBox="1"/>
          <p:nvPr/>
        </p:nvSpPr>
        <p:spPr>
          <a:xfrm>
            <a:off x="578369" y="2475615"/>
            <a:ext cx="20011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rgbClr val="00B050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根据</a:t>
            </a:r>
            <a:r>
              <a:rPr kumimoji="1" lang="en-US" altLang="zh-CN" dirty="0">
                <a:solidFill>
                  <a:srgbClr val="00B050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index</a:t>
            </a:r>
            <a:r>
              <a:rPr kumimoji="1" lang="zh-CN" altLang="en-US" dirty="0">
                <a:solidFill>
                  <a:srgbClr val="00B050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获取对应数据样本，并返回到数据队列</a:t>
            </a:r>
            <a:endParaRPr kumimoji="1" lang="en-US" altLang="zh-CN" dirty="0">
              <a:solidFill>
                <a:srgbClr val="00B050"/>
              </a:solidFill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98003322"/>
      </p:ext>
    </p:extLst>
  </p:cSld>
  <p:clrMapOvr>
    <a:masterClrMapping/>
  </p:clrMapOvr>
  <p:transition spd="slow">
    <p:pull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D83ADBA9-0E1E-3C43-920C-F0E2C46C9B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498872"/>
          </a:xfrm>
        </p:spPr>
        <p:txBody>
          <a:bodyPr/>
          <a:lstStyle/>
          <a:p>
            <a:r>
              <a:rPr lang="en" altLang="zh-CN" dirty="0"/>
              <a:t>CIFAR-10</a:t>
            </a:r>
            <a:r>
              <a:rPr lang="zh-CN" altLang="en-US" dirty="0"/>
              <a:t>数据介绍与加载</a:t>
            </a:r>
            <a:endParaRPr lang="en" altLang="zh-CN" dirty="0"/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2A284F1F-C91C-B54A-9571-66D5C3ABEEA6}"/>
              </a:ext>
            </a:extLst>
          </p:cNvPr>
          <p:cNvSpPr/>
          <p:nvPr/>
        </p:nvSpPr>
        <p:spPr>
          <a:xfrm>
            <a:off x="4459251" y="1080345"/>
            <a:ext cx="410316" cy="284994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内容占位符 2">
            <a:extLst>
              <a:ext uri="{FF2B5EF4-FFF2-40B4-BE49-F238E27FC236}">
                <a16:creationId xmlns:a16="http://schemas.microsoft.com/office/drawing/2014/main" id="{818320F7-74A5-4849-9C01-3C21E0A699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19149"/>
            <a:ext cx="8229600" cy="422797"/>
          </a:xfrm>
        </p:spPr>
        <p:txBody>
          <a:bodyPr>
            <a:normAutofit/>
          </a:bodyPr>
          <a:lstStyle/>
          <a:p>
            <a:r>
              <a:rPr kumimoji="1" lang="zh-CN" altLang="en-US" dirty="0"/>
              <a:t>基于</a:t>
            </a:r>
            <a:r>
              <a:rPr kumimoji="1" lang="en-US" altLang="zh-CN" dirty="0" err="1"/>
              <a:t>torchvision</a:t>
            </a:r>
            <a:r>
              <a:rPr kumimoji="1" lang="zh-CN" altLang="en-US" dirty="0"/>
              <a:t>库对</a:t>
            </a:r>
            <a:r>
              <a:rPr kumimoji="1" lang="en-US" altLang="zh-CN" dirty="0"/>
              <a:t>CIFAR-10</a:t>
            </a:r>
            <a:r>
              <a:rPr kumimoji="1" lang="zh-CN" altLang="en-US" dirty="0"/>
              <a:t>数据加载</a:t>
            </a:r>
            <a:endParaRPr kumimoji="1" lang="en-US" altLang="zh-CN" dirty="0"/>
          </a:p>
          <a:p>
            <a:endParaRPr kumimoji="1" lang="en-US" altLang="zh-CN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87EED42-344B-DD4A-927C-F6CE97F0D0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1504951"/>
            <a:ext cx="6858000" cy="2819400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0BA9CE65-DF91-5F44-AFBC-E3107B751A42}"/>
              </a:ext>
            </a:extLst>
          </p:cNvPr>
          <p:cNvSpPr/>
          <p:nvPr/>
        </p:nvSpPr>
        <p:spPr>
          <a:xfrm>
            <a:off x="1276031" y="2760543"/>
            <a:ext cx="6250709" cy="409433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C404E7B-9B45-CF45-B5E5-D26973302BBA}"/>
              </a:ext>
            </a:extLst>
          </p:cNvPr>
          <p:cNvSpPr txBox="1"/>
          <p:nvPr/>
        </p:nvSpPr>
        <p:spPr>
          <a:xfrm>
            <a:off x="7583571" y="2729195"/>
            <a:ext cx="14842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err="1">
                <a:solidFill>
                  <a:srgbClr val="00B050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DataLoader</a:t>
            </a:r>
            <a:endParaRPr kumimoji="1" lang="en-US" altLang="zh-CN" dirty="0">
              <a:solidFill>
                <a:srgbClr val="00B050"/>
              </a:solidFill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  <a:p>
            <a:r>
              <a:rPr kumimoji="1" lang="zh-CN" altLang="en-US" dirty="0">
                <a:solidFill>
                  <a:srgbClr val="00B050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实例化</a:t>
            </a:r>
            <a:endParaRPr kumimoji="1" lang="en-US" altLang="zh-CN" dirty="0">
              <a:solidFill>
                <a:srgbClr val="00B050"/>
              </a:solidFill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89500138"/>
      </p:ext>
    </p:extLst>
  </p:cSld>
  <p:clrMapOvr>
    <a:masterClrMapping/>
  </p:clrMapOvr>
  <p:transition spd="slow">
    <p:pull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3779912" cy="5143500"/>
          </a:xfrm>
          <a:prstGeom prst="rect">
            <a:avLst/>
          </a:prstGeom>
          <a:solidFill>
            <a:srgbClr val="1A3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995936" y="157881"/>
            <a:ext cx="1210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>
                <a:latin typeface="方正兰亭细黑_GBK" pitchFamily="2" charset="-122"/>
                <a:ea typeface="方正兰亭细黑_GBK" pitchFamily="2" charset="-122"/>
              </a:rPr>
              <a:t>提纲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92101" y="3053758"/>
            <a:ext cx="2697829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人工智能与</a:t>
            </a:r>
            <a:endParaRPr lang="en-US" altLang="zh-CN" sz="2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en-US" altLang="zh-CN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程序设计</a:t>
            </a:r>
          </a:p>
        </p:txBody>
      </p:sp>
      <p:grpSp>
        <p:nvGrpSpPr>
          <p:cNvPr id="33" name="组合 32"/>
          <p:cNvGrpSpPr/>
          <p:nvPr/>
        </p:nvGrpSpPr>
        <p:grpSpPr>
          <a:xfrm>
            <a:off x="1239403" y="947342"/>
            <a:ext cx="1301106" cy="1301106"/>
            <a:chOff x="2262782" y="1446400"/>
            <a:chExt cx="1301106" cy="1301106"/>
          </a:xfrm>
        </p:grpSpPr>
        <p:sp>
          <p:nvSpPr>
            <p:cNvPr id="5" name="椭圆 4"/>
            <p:cNvSpPr/>
            <p:nvPr/>
          </p:nvSpPr>
          <p:spPr>
            <a:xfrm>
              <a:off x="2262782" y="1446400"/>
              <a:ext cx="1301106" cy="13011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KSO_Shape"/>
            <p:cNvSpPr>
              <a:spLocks/>
            </p:cNvSpPr>
            <p:nvPr/>
          </p:nvSpPr>
          <p:spPr bwMode="auto">
            <a:xfrm>
              <a:off x="2523120" y="1821416"/>
              <a:ext cx="836342" cy="574285"/>
            </a:xfrm>
            <a:custGeom>
              <a:avLst/>
              <a:gdLst>
                <a:gd name="T0" fmla="*/ 2147483646 w 112"/>
                <a:gd name="T1" fmla="*/ 2147483646 h 77"/>
                <a:gd name="T2" fmla="*/ 2147483646 w 112"/>
                <a:gd name="T3" fmla="*/ 2147483646 h 77"/>
                <a:gd name="T4" fmla="*/ 2147483646 w 112"/>
                <a:gd name="T5" fmla="*/ 2147483646 h 77"/>
                <a:gd name="T6" fmla="*/ 2147483646 w 112"/>
                <a:gd name="T7" fmla="*/ 2147483646 h 77"/>
                <a:gd name="T8" fmla="*/ 2147483646 w 112"/>
                <a:gd name="T9" fmla="*/ 2147483646 h 77"/>
                <a:gd name="T10" fmla="*/ 0 w 112"/>
                <a:gd name="T11" fmla="*/ 2147483646 h 77"/>
                <a:gd name="T12" fmla="*/ 2147483646 w 112"/>
                <a:gd name="T13" fmla="*/ 2147483646 h 77"/>
                <a:gd name="T14" fmla="*/ 2147483646 w 112"/>
                <a:gd name="T15" fmla="*/ 2147483646 h 77"/>
                <a:gd name="T16" fmla="*/ 2147483646 w 112"/>
                <a:gd name="T17" fmla="*/ 2147483646 h 77"/>
                <a:gd name="T18" fmla="*/ 2147483646 w 112"/>
                <a:gd name="T19" fmla="*/ 2147483646 h 77"/>
                <a:gd name="T20" fmla="*/ 2147483646 w 112"/>
                <a:gd name="T21" fmla="*/ 2147483646 h 77"/>
                <a:gd name="T22" fmla="*/ 2147483646 w 112"/>
                <a:gd name="T23" fmla="*/ 2147483646 h 77"/>
                <a:gd name="T24" fmla="*/ 2147483646 w 112"/>
                <a:gd name="T25" fmla="*/ 2147483646 h 77"/>
                <a:gd name="T26" fmla="*/ 2147483646 w 112"/>
                <a:gd name="T27" fmla="*/ 2147483646 h 77"/>
                <a:gd name="T28" fmla="*/ 2147483646 w 112"/>
                <a:gd name="T29" fmla="*/ 2147483646 h 77"/>
                <a:gd name="T30" fmla="*/ 2147483646 w 112"/>
                <a:gd name="T31" fmla="*/ 2147483646 h 77"/>
                <a:gd name="T32" fmla="*/ 2147483646 w 112"/>
                <a:gd name="T33" fmla="*/ 2147483646 h 77"/>
                <a:gd name="T34" fmla="*/ 2147483646 w 112"/>
                <a:gd name="T35" fmla="*/ 2147483646 h 77"/>
                <a:gd name="T36" fmla="*/ 2147483646 w 112"/>
                <a:gd name="T37" fmla="*/ 2147483646 h 77"/>
                <a:gd name="T38" fmla="*/ 2147483646 w 112"/>
                <a:gd name="T39" fmla="*/ 2147483646 h 77"/>
                <a:gd name="T40" fmla="*/ 2147483646 w 112"/>
                <a:gd name="T41" fmla="*/ 2147483646 h 77"/>
                <a:gd name="T42" fmla="*/ 2147483646 w 112"/>
                <a:gd name="T43" fmla="*/ 2147483646 h 77"/>
                <a:gd name="T44" fmla="*/ 2147483646 w 112"/>
                <a:gd name="T45" fmla="*/ 2147483646 h 77"/>
                <a:gd name="T46" fmla="*/ 2147483646 w 112"/>
                <a:gd name="T47" fmla="*/ 2147483646 h 77"/>
                <a:gd name="T48" fmla="*/ 2147483646 w 112"/>
                <a:gd name="T49" fmla="*/ 2147483646 h 77"/>
                <a:gd name="T50" fmla="*/ 2147483646 w 112"/>
                <a:gd name="T51" fmla="*/ 2147483646 h 77"/>
                <a:gd name="T52" fmla="*/ 2147483646 w 112"/>
                <a:gd name="T53" fmla="*/ 2147483646 h 77"/>
                <a:gd name="T54" fmla="*/ 2147483646 w 112"/>
                <a:gd name="T55" fmla="*/ 2147483646 h 77"/>
                <a:gd name="T56" fmla="*/ 2147483646 w 112"/>
                <a:gd name="T57" fmla="*/ 2147483646 h 77"/>
                <a:gd name="T58" fmla="*/ 2147483646 w 112"/>
                <a:gd name="T59" fmla="*/ 2147483646 h 77"/>
                <a:gd name="T60" fmla="*/ 2147483646 w 112"/>
                <a:gd name="T61" fmla="*/ 2147483646 h 77"/>
                <a:gd name="T62" fmla="*/ 2147483646 w 112"/>
                <a:gd name="T63" fmla="*/ 2147483646 h 77"/>
                <a:gd name="T64" fmla="*/ 2147483646 w 112"/>
                <a:gd name="T65" fmla="*/ 2147483646 h 77"/>
                <a:gd name="T66" fmla="*/ 2147483646 w 112"/>
                <a:gd name="T67" fmla="*/ 2147483646 h 77"/>
                <a:gd name="T68" fmla="*/ 2147483646 w 112"/>
                <a:gd name="T69" fmla="*/ 2147483646 h 77"/>
                <a:gd name="T70" fmla="*/ 2147483646 w 112"/>
                <a:gd name="T71" fmla="*/ 2147483646 h 77"/>
                <a:gd name="T72" fmla="*/ 2147483646 w 112"/>
                <a:gd name="T73" fmla="*/ 2147483646 h 77"/>
                <a:gd name="T74" fmla="*/ 2147483646 w 112"/>
                <a:gd name="T75" fmla="*/ 2147483646 h 77"/>
                <a:gd name="T76" fmla="*/ 2147483646 w 112"/>
                <a:gd name="T77" fmla="*/ 2147483646 h 77"/>
                <a:gd name="T78" fmla="*/ 2147483646 w 112"/>
                <a:gd name="T79" fmla="*/ 2147483646 h 77"/>
                <a:gd name="T80" fmla="*/ 2147483646 w 112"/>
                <a:gd name="T81" fmla="*/ 2147483646 h 77"/>
                <a:gd name="T82" fmla="*/ 2147483646 w 112"/>
                <a:gd name="T83" fmla="*/ 2147483646 h 77"/>
                <a:gd name="T84" fmla="*/ 2147483646 w 112"/>
                <a:gd name="T85" fmla="*/ 2147483646 h 77"/>
                <a:gd name="T86" fmla="*/ 2147483646 w 112"/>
                <a:gd name="T87" fmla="*/ 2147483646 h 77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112" h="77">
                  <a:moveTo>
                    <a:pt x="56" y="0"/>
                  </a:moveTo>
                  <a:cubicBezTo>
                    <a:pt x="62" y="0"/>
                    <a:pt x="66" y="4"/>
                    <a:pt x="66" y="10"/>
                  </a:cubicBezTo>
                  <a:cubicBezTo>
                    <a:pt x="66" y="15"/>
                    <a:pt x="62" y="20"/>
                    <a:pt x="56" y="20"/>
                  </a:cubicBezTo>
                  <a:cubicBezTo>
                    <a:pt x="51" y="20"/>
                    <a:pt x="46" y="15"/>
                    <a:pt x="46" y="10"/>
                  </a:cubicBezTo>
                  <a:cubicBezTo>
                    <a:pt x="46" y="4"/>
                    <a:pt x="51" y="0"/>
                    <a:pt x="56" y="0"/>
                  </a:cubicBezTo>
                  <a:close/>
                  <a:moveTo>
                    <a:pt x="15" y="49"/>
                  </a:moveTo>
                  <a:cubicBezTo>
                    <a:pt x="15" y="66"/>
                    <a:pt x="15" y="66"/>
                    <a:pt x="15" y="66"/>
                  </a:cubicBezTo>
                  <a:cubicBezTo>
                    <a:pt x="10" y="66"/>
                    <a:pt x="10" y="66"/>
                    <a:pt x="10" y="66"/>
                  </a:cubicBezTo>
                  <a:cubicBezTo>
                    <a:pt x="10" y="52"/>
                    <a:pt x="10" y="52"/>
                    <a:pt x="10" y="52"/>
                  </a:cubicBezTo>
                  <a:cubicBezTo>
                    <a:pt x="9" y="52"/>
                    <a:pt x="9" y="52"/>
                    <a:pt x="9" y="52"/>
                  </a:cubicBezTo>
                  <a:cubicBezTo>
                    <a:pt x="9" y="66"/>
                    <a:pt x="9" y="66"/>
                    <a:pt x="9" y="66"/>
                  </a:cubicBezTo>
                  <a:cubicBezTo>
                    <a:pt x="4" y="66"/>
                    <a:pt x="4" y="66"/>
                    <a:pt x="4" y="66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1"/>
                    <a:pt x="1" y="29"/>
                    <a:pt x="4" y="29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3" y="30"/>
                    <a:pt x="13" y="30"/>
                    <a:pt x="13" y="31"/>
                  </a:cubicBezTo>
                  <a:cubicBezTo>
                    <a:pt x="13" y="49"/>
                    <a:pt x="13" y="49"/>
                    <a:pt x="13" y="49"/>
                  </a:cubicBezTo>
                  <a:cubicBezTo>
                    <a:pt x="15" y="49"/>
                    <a:pt x="15" y="49"/>
                    <a:pt x="15" y="49"/>
                  </a:cubicBezTo>
                  <a:close/>
                  <a:moveTo>
                    <a:pt x="10" y="15"/>
                  </a:moveTo>
                  <a:cubicBezTo>
                    <a:pt x="13" y="15"/>
                    <a:pt x="16" y="18"/>
                    <a:pt x="16" y="22"/>
                  </a:cubicBezTo>
                  <a:cubicBezTo>
                    <a:pt x="16" y="23"/>
                    <a:pt x="16" y="24"/>
                    <a:pt x="15" y="25"/>
                  </a:cubicBezTo>
                  <a:cubicBezTo>
                    <a:pt x="15" y="26"/>
                    <a:pt x="15" y="26"/>
                    <a:pt x="14" y="26"/>
                  </a:cubicBezTo>
                  <a:cubicBezTo>
                    <a:pt x="13" y="27"/>
                    <a:pt x="12" y="28"/>
                    <a:pt x="10" y="28"/>
                  </a:cubicBezTo>
                  <a:cubicBezTo>
                    <a:pt x="6" y="28"/>
                    <a:pt x="3" y="25"/>
                    <a:pt x="3" y="22"/>
                  </a:cubicBezTo>
                  <a:cubicBezTo>
                    <a:pt x="3" y="18"/>
                    <a:pt x="6" y="15"/>
                    <a:pt x="10" y="15"/>
                  </a:cubicBezTo>
                  <a:close/>
                  <a:moveTo>
                    <a:pt x="96" y="49"/>
                  </a:moveTo>
                  <a:cubicBezTo>
                    <a:pt x="96" y="66"/>
                    <a:pt x="96" y="66"/>
                    <a:pt x="96" y="66"/>
                  </a:cubicBezTo>
                  <a:cubicBezTo>
                    <a:pt x="101" y="66"/>
                    <a:pt x="101" y="66"/>
                    <a:pt x="101" y="66"/>
                  </a:cubicBezTo>
                  <a:cubicBezTo>
                    <a:pt x="101" y="52"/>
                    <a:pt x="101" y="52"/>
                    <a:pt x="101" y="52"/>
                  </a:cubicBezTo>
                  <a:cubicBezTo>
                    <a:pt x="102" y="52"/>
                    <a:pt x="102" y="52"/>
                    <a:pt x="102" y="52"/>
                  </a:cubicBezTo>
                  <a:cubicBezTo>
                    <a:pt x="102" y="66"/>
                    <a:pt x="102" y="66"/>
                    <a:pt x="102" y="66"/>
                  </a:cubicBezTo>
                  <a:cubicBezTo>
                    <a:pt x="107" y="66"/>
                    <a:pt x="107" y="66"/>
                    <a:pt x="107" y="66"/>
                  </a:cubicBezTo>
                  <a:cubicBezTo>
                    <a:pt x="107" y="49"/>
                    <a:pt x="107" y="49"/>
                    <a:pt x="107" y="49"/>
                  </a:cubicBezTo>
                  <a:cubicBezTo>
                    <a:pt x="107" y="46"/>
                    <a:pt x="107" y="46"/>
                    <a:pt x="107" y="46"/>
                  </a:cubicBezTo>
                  <a:cubicBezTo>
                    <a:pt x="107" y="37"/>
                    <a:pt x="107" y="37"/>
                    <a:pt x="107" y="37"/>
                  </a:cubicBezTo>
                  <a:cubicBezTo>
                    <a:pt x="107" y="37"/>
                    <a:pt x="107" y="37"/>
                    <a:pt x="107" y="37"/>
                  </a:cubicBezTo>
                  <a:cubicBezTo>
                    <a:pt x="107" y="46"/>
                    <a:pt x="107" y="46"/>
                    <a:pt x="107" y="46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2" y="31"/>
                    <a:pt x="110" y="29"/>
                    <a:pt x="107" y="29"/>
                  </a:cubicBezTo>
                  <a:cubicBezTo>
                    <a:pt x="98" y="29"/>
                    <a:pt x="98" y="29"/>
                    <a:pt x="98" y="29"/>
                  </a:cubicBezTo>
                  <a:cubicBezTo>
                    <a:pt x="98" y="30"/>
                    <a:pt x="98" y="30"/>
                    <a:pt x="98" y="31"/>
                  </a:cubicBezTo>
                  <a:cubicBezTo>
                    <a:pt x="98" y="49"/>
                    <a:pt x="98" y="49"/>
                    <a:pt x="98" y="49"/>
                  </a:cubicBezTo>
                  <a:cubicBezTo>
                    <a:pt x="96" y="49"/>
                    <a:pt x="96" y="49"/>
                    <a:pt x="96" y="49"/>
                  </a:cubicBezTo>
                  <a:close/>
                  <a:moveTo>
                    <a:pt x="101" y="15"/>
                  </a:moveTo>
                  <a:cubicBezTo>
                    <a:pt x="98" y="15"/>
                    <a:pt x="95" y="18"/>
                    <a:pt x="95" y="22"/>
                  </a:cubicBezTo>
                  <a:cubicBezTo>
                    <a:pt x="95" y="23"/>
                    <a:pt x="95" y="24"/>
                    <a:pt x="96" y="25"/>
                  </a:cubicBezTo>
                  <a:cubicBezTo>
                    <a:pt x="96" y="26"/>
                    <a:pt x="97" y="26"/>
                    <a:pt x="97" y="26"/>
                  </a:cubicBezTo>
                  <a:cubicBezTo>
                    <a:pt x="98" y="27"/>
                    <a:pt x="100" y="28"/>
                    <a:pt x="101" y="28"/>
                  </a:cubicBezTo>
                  <a:cubicBezTo>
                    <a:pt x="105" y="28"/>
                    <a:pt x="108" y="25"/>
                    <a:pt x="108" y="22"/>
                  </a:cubicBezTo>
                  <a:cubicBezTo>
                    <a:pt x="108" y="18"/>
                    <a:pt x="105" y="15"/>
                    <a:pt x="101" y="15"/>
                  </a:cubicBezTo>
                  <a:close/>
                  <a:moveTo>
                    <a:pt x="75" y="51"/>
                  </a:moveTo>
                  <a:cubicBezTo>
                    <a:pt x="75" y="72"/>
                    <a:pt x="75" y="72"/>
                    <a:pt x="75" y="72"/>
                  </a:cubicBezTo>
                  <a:cubicBezTo>
                    <a:pt x="80" y="72"/>
                    <a:pt x="80" y="72"/>
                    <a:pt x="80" y="72"/>
                  </a:cubicBezTo>
                  <a:cubicBezTo>
                    <a:pt x="80" y="54"/>
                    <a:pt x="80" y="54"/>
                    <a:pt x="80" y="54"/>
                  </a:cubicBezTo>
                  <a:cubicBezTo>
                    <a:pt x="82" y="54"/>
                    <a:pt x="82" y="54"/>
                    <a:pt x="82" y="54"/>
                  </a:cubicBezTo>
                  <a:cubicBezTo>
                    <a:pt x="82" y="72"/>
                    <a:pt x="82" y="72"/>
                    <a:pt x="82" y="72"/>
                  </a:cubicBezTo>
                  <a:cubicBezTo>
                    <a:pt x="87" y="72"/>
                    <a:pt x="87" y="72"/>
                    <a:pt x="87" y="72"/>
                  </a:cubicBezTo>
                  <a:cubicBezTo>
                    <a:pt x="87" y="51"/>
                    <a:pt x="87" y="51"/>
                    <a:pt x="87" y="51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87" y="36"/>
                    <a:pt x="87" y="36"/>
                    <a:pt x="87" y="36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31"/>
                    <a:pt x="94" y="31"/>
                    <a:pt x="94" y="31"/>
                  </a:cubicBezTo>
                  <a:cubicBezTo>
                    <a:pt x="94" y="28"/>
                    <a:pt x="91" y="26"/>
                    <a:pt x="88" y="26"/>
                  </a:cubicBezTo>
                  <a:cubicBezTo>
                    <a:pt x="77" y="26"/>
                    <a:pt x="77" y="26"/>
                    <a:pt x="77" y="26"/>
                  </a:cubicBezTo>
                  <a:cubicBezTo>
                    <a:pt x="77" y="27"/>
                    <a:pt x="77" y="28"/>
                    <a:pt x="77" y="28"/>
                  </a:cubicBezTo>
                  <a:cubicBezTo>
                    <a:pt x="77" y="51"/>
                    <a:pt x="77" y="51"/>
                    <a:pt x="77" y="51"/>
                  </a:cubicBezTo>
                  <a:cubicBezTo>
                    <a:pt x="75" y="51"/>
                    <a:pt x="75" y="51"/>
                    <a:pt x="75" y="51"/>
                  </a:cubicBezTo>
                  <a:close/>
                  <a:moveTo>
                    <a:pt x="65" y="47"/>
                  </a:moveTo>
                  <a:cubicBezTo>
                    <a:pt x="65" y="32"/>
                    <a:pt x="65" y="32"/>
                    <a:pt x="65" y="32"/>
                  </a:cubicBezTo>
                  <a:cubicBezTo>
                    <a:pt x="64" y="32"/>
                    <a:pt x="64" y="32"/>
                    <a:pt x="64" y="32"/>
                  </a:cubicBezTo>
                  <a:cubicBezTo>
                    <a:pt x="64" y="47"/>
                    <a:pt x="64" y="47"/>
                    <a:pt x="64" y="47"/>
                  </a:cubicBezTo>
                  <a:cubicBezTo>
                    <a:pt x="64" y="50"/>
                    <a:pt x="64" y="50"/>
                    <a:pt x="64" y="50"/>
                  </a:cubicBezTo>
                  <a:cubicBezTo>
                    <a:pt x="64" y="77"/>
                    <a:pt x="64" y="77"/>
                    <a:pt x="64" y="77"/>
                  </a:cubicBezTo>
                  <a:cubicBezTo>
                    <a:pt x="57" y="77"/>
                    <a:pt x="57" y="77"/>
                    <a:pt x="57" y="77"/>
                  </a:cubicBezTo>
                  <a:cubicBezTo>
                    <a:pt x="57" y="55"/>
                    <a:pt x="57" y="55"/>
                    <a:pt x="57" y="55"/>
                  </a:cubicBezTo>
                  <a:cubicBezTo>
                    <a:pt x="55" y="55"/>
                    <a:pt x="55" y="55"/>
                    <a:pt x="55" y="55"/>
                  </a:cubicBezTo>
                  <a:cubicBezTo>
                    <a:pt x="55" y="77"/>
                    <a:pt x="55" y="77"/>
                    <a:pt x="55" y="77"/>
                  </a:cubicBezTo>
                  <a:cubicBezTo>
                    <a:pt x="48" y="77"/>
                    <a:pt x="48" y="77"/>
                    <a:pt x="48" y="77"/>
                  </a:cubicBezTo>
                  <a:cubicBezTo>
                    <a:pt x="48" y="50"/>
                    <a:pt x="48" y="50"/>
                    <a:pt x="48" y="50"/>
                  </a:cubicBezTo>
                  <a:cubicBezTo>
                    <a:pt x="48" y="47"/>
                    <a:pt x="48" y="47"/>
                    <a:pt x="48" y="47"/>
                  </a:cubicBezTo>
                  <a:cubicBezTo>
                    <a:pt x="48" y="32"/>
                    <a:pt x="48" y="32"/>
                    <a:pt x="48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47"/>
                    <a:pt x="47" y="47"/>
                    <a:pt x="47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27"/>
                    <a:pt x="41" y="27"/>
                    <a:pt x="41" y="27"/>
                  </a:cubicBezTo>
                  <a:cubicBezTo>
                    <a:pt x="41" y="24"/>
                    <a:pt x="44" y="21"/>
                    <a:pt x="47" y="21"/>
                  </a:cubicBezTo>
                  <a:cubicBezTo>
                    <a:pt x="66" y="21"/>
                    <a:pt x="46" y="21"/>
                    <a:pt x="65" y="21"/>
                  </a:cubicBezTo>
                  <a:cubicBezTo>
                    <a:pt x="69" y="21"/>
                    <a:pt x="71" y="24"/>
                    <a:pt x="71" y="27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0" y="47"/>
                    <a:pt x="68" y="47"/>
                    <a:pt x="65" y="47"/>
                  </a:cubicBezTo>
                  <a:close/>
                  <a:moveTo>
                    <a:pt x="37" y="51"/>
                  </a:moveTo>
                  <a:cubicBezTo>
                    <a:pt x="37" y="72"/>
                    <a:pt x="37" y="72"/>
                    <a:pt x="37" y="72"/>
                  </a:cubicBezTo>
                  <a:cubicBezTo>
                    <a:pt x="31" y="72"/>
                    <a:pt x="31" y="72"/>
                    <a:pt x="31" y="72"/>
                  </a:cubicBezTo>
                  <a:cubicBezTo>
                    <a:pt x="31" y="54"/>
                    <a:pt x="31" y="54"/>
                    <a:pt x="31" y="54"/>
                  </a:cubicBezTo>
                  <a:cubicBezTo>
                    <a:pt x="30" y="54"/>
                    <a:pt x="30" y="54"/>
                    <a:pt x="30" y="54"/>
                  </a:cubicBezTo>
                  <a:cubicBezTo>
                    <a:pt x="30" y="72"/>
                    <a:pt x="30" y="72"/>
                    <a:pt x="30" y="72"/>
                  </a:cubicBezTo>
                  <a:cubicBezTo>
                    <a:pt x="24" y="72"/>
                    <a:pt x="24" y="72"/>
                    <a:pt x="24" y="72"/>
                  </a:cubicBezTo>
                  <a:cubicBezTo>
                    <a:pt x="24" y="51"/>
                    <a:pt x="24" y="51"/>
                    <a:pt x="24" y="51"/>
                  </a:cubicBezTo>
                  <a:cubicBezTo>
                    <a:pt x="24" y="47"/>
                    <a:pt x="24" y="47"/>
                    <a:pt x="24" y="47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28"/>
                    <a:pt x="20" y="26"/>
                    <a:pt x="23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27"/>
                    <a:pt x="35" y="28"/>
                    <a:pt x="35" y="28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7" y="51"/>
                    <a:pt x="37" y="51"/>
                    <a:pt x="37" y="51"/>
                  </a:cubicBezTo>
                  <a:close/>
                  <a:moveTo>
                    <a:pt x="31" y="9"/>
                  </a:moveTo>
                  <a:cubicBezTo>
                    <a:pt x="35" y="9"/>
                    <a:pt x="39" y="12"/>
                    <a:pt x="39" y="17"/>
                  </a:cubicBezTo>
                  <a:cubicBezTo>
                    <a:pt x="39" y="19"/>
                    <a:pt x="38" y="20"/>
                    <a:pt x="37" y="22"/>
                  </a:cubicBezTo>
                  <a:cubicBezTo>
                    <a:pt x="37" y="22"/>
                    <a:pt x="37" y="22"/>
                    <a:pt x="37" y="23"/>
                  </a:cubicBezTo>
                  <a:cubicBezTo>
                    <a:pt x="35" y="24"/>
                    <a:pt x="33" y="25"/>
                    <a:pt x="31" y="25"/>
                  </a:cubicBezTo>
                  <a:cubicBezTo>
                    <a:pt x="26" y="25"/>
                    <a:pt x="22" y="21"/>
                    <a:pt x="22" y="17"/>
                  </a:cubicBezTo>
                  <a:cubicBezTo>
                    <a:pt x="22" y="12"/>
                    <a:pt x="26" y="9"/>
                    <a:pt x="31" y="9"/>
                  </a:cubicBezTo>
                  <a:close/>
                  <a:moveTo>
                    <a:pt x="81" y="9"/>
                  </a:moveTo>
                  <a:cubicBezTo>
                    <a:pt x="76" y="9"/>
                    <a:pt x="73" y="12"/>
                    <a:pt x="73" y="17"/>
                  </a:cubicBezTo>
                  <a:cubicBezTo>
                    <a:pt x="73" y="19"/>
                    <a:pt x="73" y="20"/>
                    <a:pt x="74" y="22"/>
                  </a:cubicBezTo>
                  <a:cubicBezTo>
                    <a:pt x="75" y="22"/>
                    <a:pt x="75" y="22"/>
                    <a:pt x="75" y="23"/>
                  </a:cubicBezTo>
                  <a:cubicBezTo>
                    <a:pt x="77" y="24"/>
                    <a:pt x="79" y="25"/>
                    <a:pt x="81" y="25"/>
                  </a:cubicBezTo>
                  <a:cubicBezTo>
                    <a:pt x="85" y="25"/>
                    <a:pt x="89" y="21"/>
                    <a:pt x="89" y="17"/>
                  </a:cubicBezTo>
                  <a:cubicBezTo>
                    <a:pt x="89" y="12"/>
                    <a:pt x="85" y="9"/>
                    <a:pt x="81" y="9"/>
                  </a:cubicBezTo>
                  <a:close/>
                </a:path>
              </a:pathLst>
            </a:custGeom>
            <a:solidFill>
              <a:srgbClr val="1A3F6C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dirty="0">
                <a:solidFill>
                  <a:srgbClr val="FFFFFF"/>
                </a:solidFill>
                <a:ea typeface="微软雅黑" pitchFamily="34" charset="-122"/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4285426" y="1091178"/>
            <a:ext cx="3848924" cy="17054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卷积网络的训练流程</a:t>
            </a:r>
            <a:endParaRPr lang="en-US" altLang="zh-CN" dirty="0">
              <a:solidFill>
                <a:schemeClr val="bg1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CIFAR-10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数据介绍与加载</a:t>
            </a:r>
            <a:endParaRPr lang="en-US" altLang="zh-CN" dirty="0">
              <a:solidFill>
                <a:schemeClr val="bg1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网络搭建与模型优化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图像识别大作业</a:t>
            </a:r>
            <a:endParaRPr lang="en-US" altLang="zh-CN" dirty="0">
              <a:solidFill>
                <a:schemeClr val="bg1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4" name="椭圆 23"/>
          <p:cNvSpPr/>
          <p:nvPr/>
        </p:nvSpPr>
        <p:spPr>
          <a:xfrm>
            <a:off x="3909594" y="1632361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A3F6C"/>
              </a:solidFill>
            </a:endParaRPr>
          </a:p>
        </p:txBody>
      </p:sp>
      <p:sp>
        <p:nvSpPr>
          <p:cNvPr id="31" name="椭圆 30">
            <a:extLst>
              <a:ext uri="{FF2B5EF4-FFF2-40B4-BE49-F238E27FC236}">
                <a16:creationId xmlns:a16="http://schemas.microsoft.com/office/drawing/2014/main" id="{E285C2D4-1734-D84F-BD33-D79F098E43AF}"/>
              </a:ext>
            </a:extLst>
          </p:cNvPr>
          <p:cNvSpPr/>
          <p:nvPr/>
        </p:nvSpPr>
        <p:spPr>
          <a:xfrm>
            <a:off x="3909594" y="1235747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A3F6C"/>
              </a:solidFill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BDA8B04D-843E-2845-94BB-5D045FDA636F}"/>
              </a:ext>
            </a:extLst>
          </p:cNvPr>
          <p:cNvSpPr/>
          <p:nvPr/>
        </p:nvSpPr>
        <p:spPr>
          <a:xfrm>
            <a:off x="3909594" y="2447178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A3F6C"/>
              </a:solidFill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C96A9C9F-81AD-5E4B-8CFD-81A221EFCF27}"/>
              </a:ext>
            </a:extLst>
          </p:cNvPr>
          <p:cNvSpPr/>
          <p:nvPr/>
        </p:nvSpPr>
        <p:spPr>
          <a:xfrm>
            <a:off x="3909594" y="2050564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A3F6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1223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15" grpId="0"/>
      <p:bldP spid="24" grpId="0" animBg="1"/>
      <p:bldP spid="31" grpId="0" animBg="1"/>
      <p:bldP spid="12" grpId="0" animBg="1"/>
      <p:bldP spid="1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576C234D-5220-A344-9158-CE9DE05137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498872"/>
          </a:xfrm>
        </p:spPr>
        <p:txBody>
          <a:bodyPr/>
          <a:lstStyle/>
          <a:p>
            <a:r>
              <a:rPr lang="zh-CN" altLang="en-US" dirty="0"/>
              <a:t>网络搭建与模型优化</a:t>
            </a:r>
          </a:p>
        </p:txBody>
      </p:sp>
      <p:sp>
        <p:nvSpPr>
          <p:cNvPr id="5" name="圆角矩形 4">
            <a:extLst>
              <a:ext uri="{FF2B5EF4-FFF2-40B4-BE49-F238E27FC236}">
                <a16:creationId xmlns:a16="http://schemas.microsoft.com/office/drawing/2014/main" id="{D3D99D54-C3F2-3244-AF67-F064F41A8EE6}"/>
              </a:ext>
            </a:extLst>
          </p:cNvPr>
          <p:cNvSpPr/>
          <p:nvPr/>
        </p:nvSpPr>
        <p:spPr>
          <a:xfrm>
            <a:off x="2946389" y="1984601"/>
            <a:ext cx="4118467" cy="1337208"/>
          </a:xfrm>
          <a:prstGeom prst="roundRect">
            <a:avLst>
              <a:gd name="adj" fmla="val 12175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6" name="Picture 2" descr="10 Most Popular Dog Breeds In The United States – Paw.com">
            <a:extLst>
              <a:ext uri="{FF2B5EF4-FFF2-40B4-BE49-F238E27FC236}">
                <a16:creationId xmlns:a16="http://schemas.microsoft.com/office/drawing/2014/main" id="{EFF769DE-A61E-0249-A37C-4F80EE4B3C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601" y="2070164"/>
            <a:ext cx="1743674" cy="1166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右箭头 6">
            <a:extLst>
              <a:ext uri="{FF2B5EF4-FFF2-40B4-BE49-F238E27FC236}">
                <a16:creationId xmlns:a16="http://schemas.microsoft.com/office/drawing/2014/main" id="{408E7E0B-0955-E343-B745-738751E492F3}"/>
              </a:ext>
            </a:extLst>
          </p:cNvPr>
          <p:cNvSpPr/>
          <p:nvPr/>
        </p:nvSpPr>
        <p:spPr>
          <a:xfrm>
            <a:off x="2204842" y="2526390"/>
            <a:ext cx="553979" cy="25363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0438BBF-9A94-A840-81FB-FE90A05289B7}"/>
              </a:ext>
            </a:extLst>
          </p:cNvPr>
          <p:cNvSpPr/>
          <p:nvPr/>
        </p:nvSpPr>
        <p:spPr>
          <a:xfrm>
            <a:off x="3260419" y="2219365"/>
            <a:ext cx="360420" cy="86767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</a:rPr>
              <a:t>卷积</a:t>
            </a:r>
            <a:endParaRPr kumimoji="1" lang="en-US" altLang="zh-CN" dirty="0">
              <a:solidFill>
                <a:schemeClr val="tx1"/>
              </a:solidFill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1E5E8A2A-8D16-BE4A-AB18-04A74496D580}"/>
              </a:ext>
            </a:extLst>
          </p:cNvPr>
          <p:cNvSpPr/>
          <p:nvPr/>
        </p:nvSpPr>
        <p:spPr>
          <a:xfrm>
            <a:off x="4027981" y="2219365"/>
            <a:ext cx="360420" cy="86767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</a:rPr>
              <a:t>卷积</a:t>
            </a:r>
            <a:endParaRPr kumimoji="1" lang="en-US" altLang="zh-CN" dirty="0">
              <a:solidFill>
                <a:schemeClr val="tx1"/>
              </a:solidFill>
            </a:endParaRPr>
          </a:p>
        </p:txBody>
      </p:sp>
      <p:cxnSp>
        <p:nvCxnSpPr>
          <p:cNvPr id="15" name="直线箭头连接符 14">
            <a:extLst>
              <a:ext uri="{FF2B5EF4-FFF2-40B4-BE49-F238E27FC236}">
                <a16:creationId xmlns:a16="http://schemas.microsoft.com/office/drawing/2014/main" id="{D86C5B47-5116-634D-BD9F-2EDAF559A84C}"/>
              </a:ext>
            </a:extLst>
          </p:cNvPr>
          <p:cNvCxnSpPr>
            <a:stCxn id="10" idx="3"/>
            <a:endCxn id="13" idx="1"/>
          </p:cNvCxnSpPr>
          <p:nvPr/>
        </p:nvCxnSpPr>
        <p:spPr>
          <a:xfrm>
            <a:off x="3620839" y="2653205"/>
            <a:ext cx="40714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线箭头连接符 15">
            <a:extLst>
              <a:ext uri="{FF2B5EF4-FFF2-40B4-BE49-F238E27FC236}">
                <a16:creationId xmlns:a16="http://schemas.microsoft.com/office/drawing/2014/main" id="{4652C0FF-47C6-4145-8955-99DBF81BEC6B}"/>
              </a:ext>
            </a:extLst>
          </p:cNvPr>
          <p:cNvCxnSpPr/>
          <p:nvPr/>
        </p:nvCxnSpPr>
        <p:spPr>
          <a:xfrm>
            <a:off x="4388401" y="2653204"/>
            <a:ext cx="40714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>
            <a:extLst>
              <a:ext uri="{FF2B5EF4-FFF2-40B4-BE49-F238E27FC236}">
                <a16:creationId xmlns:a16="http://schemas.microsoft.com/office/drawing/2014/main" id="{03DC4773-7302-6440-9174-5BC05C6D6398}"/>
              </a:ext>
            </a:extLst>
          </p:cNvPr>
          <p:cNvSpPr/>
          <p:nvPr/>
        </p:nvSpPr>
        <p:spPr>
          <a:xfrm>
            <a:off x="4802901" y="2219365"/>
            <a:ext cx="360420" cy="86767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</a:rPr>
              <a:t>全连接</a:t>
            </a:r>
            <a:endParaRPr kumimoji="1" lang="en-US" altLang="zh-CN" dirty="0">
              <a:solidFill>
                <a:schemeClr val="tx1"/>
              </a:solidFill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F286A2D4-A241-F749-96AD-7B58809CE150}"/>
              </a:ext>
            </a:extLst>
          </p:cNvPr>
          <p:cNvSpPr/>
          <p:nvPr/>
        </p:nvSpPr>
        <p:spPr>
          <a:xfrm>
            <a:off x="5577821" y="2219364"/>
            <a:ext cx="360420" cy="86767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</a:rPr>
              <a:t>全连接</a:t>
            </a:r>
            <a:endParaRPr kumimoji="1" lang="en-US" altLang="zh-CN" dirty="0">
              <a:solidFill>
                <a:schemeClr val="tx1"/>
              </a:solidFill>
            </a:endParaRPr>
          </a:p>
        </p:txBody>
      </p:sp>
      <p:cxnSp>
        <p:nvCxnSpPr>
          <p:cNvPr id="19" name="直线箭头连接符 18">
            <a:extLst>
              <a:ext uri="{FF2B5EF4-FFF2-40B4-BE49-F238E27FC236}">
                <a16:creationId xmlns:a16="http://schemas.microsoft.com/office/drawing/2014/main" id="{12E9E193-204F-1D44-BF7C-6E6163ACDC24}"/>
              </a:ext>
            </a:extLst>
          </p:cNvPr>
          <p:cNvCxnSpPr/>
          <p:nvPr/>
        </p:nvCxnSpPr>
        <p:spPr>
          <a:xfrm>
            <a:off x="5163321" y="2653204"/>
            <a:ext cx="40714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线箭头连接符 19">
            <a:extLst>
              <a:ext uri="{FF2B5EF4-FFF2-40B4-BE49-F238E27FC236}">
                <a16:creationId xmlns:a16="http://schemas.microsoft.com/office/drawing/2014/main" id="{AE3E2473-E056-7F48-99B5-1E66074BAB5D}"/>
              </a:ext>
            </a:extLst>
          </p:cNvPr>
          <p:cNvCxnSpPr/>
          <p:nvPr/>
        </p:nvCxnSpPr>
        <p:spPr>
          <a:xfrm>
            <a:off x="5938241" y="2653204"/>
            <a:ext cx="40714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>
            <a:extLst>
              <a:ext uri="{FF2B5EF4-FFF2-40B4-BE49-F238E27FC236}">
                <a16:creationId xmlns:a16="http://schemas.microsoft.com/office/drawing/2014/main" id="{4268DEDE-77D5-FB4B-B380-9C896E17E36A}"/>
              </a:ext>
            </a:extLst>
          </p:cNvPr>
          <p:cNvSpPr/>
          <p:nvPr/>
        </p:nvSpPr>
        <p:spPr>
          <a:xfrm>
            <a:off x="6352741" y="2219364"/>
            <a:ext cx="360420" cy="86767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</a:rPr>
              <a:t>分类</a:t>
            </a:r>
            <a:endParaRPr kumimoji="1" lang="en-US" altLang="zh-CN" dirty="0">
              <a:solidFill>
                <a:schemeClr val="tx1"/>
              </a:solidFill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3872808B-AC1B-C44B-9B7B-AE780E367C0A}"/>
              </a:ext>
            </a:extLst>
          </p:cNvPr>
          <p:cNvSpPr txBox="1"/>
          <p:nvPr/>
        </p:nvSpPr>
        <p:spPr>
          <a:xfrm>
            <a:off x="4429113" y="150864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网络模型</a:t>
            </a:r>
          </a:p>
        </p:txBody>
      </p:sp>
      <p:sp>
        <p:nvSpPr>
          <p:cNvPr id="23" name="右箭头 22">
            <a:extLst>
              <a:ext uri="{FF2B5EF4-FFF2-40B4-BE49-F238E27FC236}">
                <a16:creationId xmlns:a16="http://schemas.microsoft.com/office/drawing/2014/main" id="{058E2527-ECEC-7F4A-AD26-A12D3424AD6E}"/>
              </a:ext>
            </a:extLst>
          </p:cNvPr>
          <p:cNvSpPr/>
          <p:nvPr/>
        </p:nvSpPr>
        <p:spPr>
          <a:xfrm>
            <a:off x="7252424" y="2526390"/>
            <a:ext cx="553979" cy="25363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998011D2-7D35-E34B-A319-DC4414F266EA}"/>
              </a:ext>
            </a:extLst>
          </p:cNvPr>
          <p:cNvSpPr txBox="1"/>
          <p:nvPr/>
        </p:nvSpPr>
        <p:spPr>
          <a:xfrm>
            <a:off x="8090476" y="2330037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类别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预测</a:t>
            </a:r>
          </a:p>
        </p:txBody>
      </p:sp>
    </p:spTree>
    <p:extLst>
      <p:ext uri="{BB962C8B-B14F-4D97-AF65-F5344CB8AC3E}">
        <p14:creationId xmlns:p14="http://schemas.microsoft.com/office/powerpoint/2010/main" val="2144168073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Convolutional Neural Network | Deep Learning | Developers Breach">
            <a:extLst>
              <a:ext uri="{FF2B5EF4-FFF2-40B4-BE49-F238E27FC236}">
                <a16:creationId xmlns:a16="http://schemas.microsoft.com/office/drawing/2014/main" id="{DC864F60-29F5-8541-BC0B-658FBD927F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58"/>
          <a:stretch/>
        </p:blipFill>
        <p:spPr bwMode="auto">
          <a:xfrm>
            <a:off x="754390" y="1271587"/>
            <a:ext cx="7418642" cy="2978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标题 1">
            <a:extLst>
              <a:ext uri="{FF2B5EF4-FFF2-40B4-BE49-F238E27FC236}">
                <a16:creationId xmlns:a16="http://schemas.microsoft.com/office/drawing/2014/main" id="{61FC4BF7-8F7E-104F-AA01-83A1D160B2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498872"/>
          </a:xfrm>
        </p:spPr>
        <p:txBody>
          <a:bodyPr/>
          <a:lstStyle/>
          <a:p>
            <a:r>
              <a:rPr lang="zh-CN" altLang="en-US" dirty="0"/>
              <a:t>网络搭建与模型优化</a:t>
            </a:r>
          </a:p>
        </p:txBody>
      </p:sp>
    </p:spTree>
    <p:extLst>
      <p:ext uri="{BB962C8B-B14F-4D97-AF65-F5344CB8AC3E}">
        <p14:creationId xmlns:p14="http://schemas.microsoft.com/office/powerpoint/2010/main" val="2072065355"/>
      </p:ext>
    </p:extLst>
  </p:cSld>
  <p:clrMapOvr>
    <a:masterClrMapping/>
  </p:clrMapOvr>
  <p:transition spd="slow">
    <p:pull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onvolutional Neural Network | Deep Learning | Developers Breach">
            <a:extLst>
              <a:ext uri="{FF2B5EF4-FFF2-40B4-BE49-F238E27FC236}">
                <a16:creationId xmlns:a16="http://schemas.microsoft.com/office/drawing/2014/main" id="{67AEEB13-1B1A-1E45-9B25-C8233AE438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58"/>
          <a:stretch/>
        </p:blipFill>
        <p:spPr bwMode="auto">
          <a:xfrm>
            <a:off x="754390" y="1271587"/>
            <a:ext cx="7418642" cy="2978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54BF8507-D827-3148-A0E9-43377E1BFADC}"/>
              </a:ext>
            </a:extLst>
          </p:cNvPr>
          <p:cNvSpPr/>
          <p:nvPr/>
        </p:nvSpPr>
        <p:spPr>
          <a:xfrm>
            <a:off x="2035970" y="2900362"/>
            <a:ext cx="2543173" cy="39290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EC03DD12-8B58-6D4D-894F-1D20B78836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498872"/>
          </a:xfrm>
        </p:spPr>
        <p:txBody>
          <a:bodyPr/>
          <a:lstStyle/>
          <a:p>
            <a:r>
              <a:rPr lang="zh-CN" altLang="en-US" dirty="0"/>
              <a:t>网络搭建与模型优化</a:t>
            </a:r>
          </a:p>
        </p:txBody>
      </p:sp>
    </p:spTree>
    <p:extLst>
      <p:ext uri="{BB962C8B-B14F-4D97-AF65-F5344CB8AC3E}">
        <p14:creationId xmlns:p14="http://schemas.microsoft.com/office/powerpoint/2010/main" val="914486539"/>
      </p:ext>
    </p:extLst>
  </p:cSld>
  <p:clrMapOvr>
    <a:masterClrMapping/>
  </p:clrMapOvr>
  <p:transition spd="slow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3779912" cy="5143500"/>
          </a:xfrm>
          <a:prstGeom prst="rect">
            <a:avLst/>
          </a:prstGeom>
          <a:solidFill>
            <a:srgbClr val="1A3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995936" y="157881"/>
            <a:ext cx="1210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>
                <a:latin typeface="方正兰亭细黑_GBK" pitchFamily="2" charset="-122"/>
                <a:ea typeface="方正兰亭细黑_GBK" pitchFamily="2" charset="-122"/>
              </a:rPr>
              <a:t>提纲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92101" y="3053758"/>
            <a:ext cx="2697829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人工智能与</a:t>
            </a:r>
            <a:endParaRPr lang="en-US" altLang="zh-CN" sz="2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en-US" altLang="zh-CN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程序设计</a:t>
            </a:r>
          </a:p>
        </p:txBody>
      </p:sp>
      <p:grpSp>
        <p:nvGrpSpPr>
          <p:cNvPr id="33" name="组合 32"/>
          <p:cNvGrpSpPr/>
          <p:nvPr/>
        </p:nvGrpSpPr>
        <p:grpSpPr>
          <a:xfrm>
            <a:off x="1239403" y="947342"/>
            <a:ext cx="1301106" cy="1301106"/>
            <a:chOff x="2262782" y="1446400"/>
            <a:chExt cx="1301106" cy="1301106"/>
          </a:xfrm>
        </p:grpSpPr>
        <p:sp>
          <p:nvSpPr>
            <p:cNvPr id="5" name="椭圆 4"/>
            <p:cNvSpPr/>
            <p:nvPr/>
          </p:nvSpPr>
          <p:spPr>
            <a:xfrm>
              <a:off x="2262782" y="1446400"/>
              <a:ext cx="1301106" cy="13011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KSO_Shape"/>
            <p:cNvSpPr>
              <a:spLocks/>
            </p:cNvSpPr>
            <p:nvPr/>
          </p:nvSpPr>
          <p:spPr bwMode="auto">
            <a:xfrm>
              <a:off x="2523120" y="1821416"/>
              <a:ext cx="836342" cy="574285"/>
            </a:xfrm>
            <a:custGeom>
              <a:avLst/>
              <a:gdLst>
                <a:gd name="T0" fmla="*/ 2147483646 w 112"/>
                <a:gd name="T1" fmla="*/ 2147483646 h 77"/>
                <a:gd name="T2" fmla="*/ 2147483646 w 112"/>
                <a:gd name="T3" fmla="*/ 2147483646 h 77"/>
                <a:gd name="T4" fmla="*/ 2147483646 w 112"/>
                <a:gd name="T5" fmla="*/ 2147483646 h 77"/>
                <a:gd name="T6" fmla="*/ 2147483646 w 112"/>
                <a:gd name="T7" fmla="*/ 2147483646 h 77"/>
                <a:gd name="T8" fmla="*/ 2147483646 w 112"/>
                <a:gd name="T9" fmla="*/ 2147483646 h 77"/>
                <a:gd name="T10" fmla="*/ 0 w 112"/>
                <a:gd name="T11" fmla="*/ 2147483646 h 77"/>
                <a:gd name="T12" fmla="*/ 2147483646 w 112"/>
                <a:gd name="T13" fmla="*/ 2147483646 h 77"/>
                <a:gd name="T14" fmla="*/ 2147483646 w 112"/>
                <a:gd name="T15" fmla="*/ 2147483646 h 77"/>
                <a:gd name="T16" fmla="*/ 2147483646 w 112"/>
                <a:gd name="T17" fmla="*/ 2147483646 h 77"/>
                <a:gd name="T18" fmla="*/ 2147483646 w 112"/>
                <a:gd name="T19" fmla="*/ 2147483646 h 77"/>
                <a:gd name="T20" fmla="*/ 2147483646 w 112"/>
                <a:gd name="T21" fmla="*/ 2147483646 h 77"/>
                <a:gd name="T22" fmla="*/ 2147483646 w 112"/>
                <a:gd name="T23" fmla="*/ 2147483646 h 77"/>
                <a:gd name="T24" fmla="*/ 2147483646 w 112"/>
                <a:gd name="T25" fmla="*/ 2147483646 h 77"/>
                <a:gd name="T26" fmla="*/ 2147483646 w 112"/>
                <a:gd name="T27" fmla="*/ 2147483646 h 77"/>
                <a:gd name="T28" fmla="*/ 2147483646 w 112"/>
                <a:gd name="T29" fmla="*/ 2147483646 h 77"/>
                <a:gd name="T30" fmla="*/ 2147483646 w 112"/>
                <a:gd name="T31" fmla="*/ 2147483646 h 77"/>
                <a:gd name="T32" fmla="*/ 2147483646 w 112"/>
                <a:gd name="T33" fmla="*/ 2147483646 h 77"/>
                <a:gd name="T34" fmla="*/ 2147483646 w 112"/>
                <a:gd name="T35" fmla="*/ 2147483646 h 77"/>
                <a:gd name="T36" fmla="*/ 2147483646 w 112"/>
                <a:gd name="T37" fmla="*/ 2147483646 h 77"/>
                <a:gd name="T38" fmla="*/ 2147483646 w 112"/>
                <a:gd name="T39" fmla="*/ 2147483646 h 77"/>
                <a:gd name="T40" fmla="*/ 2147483646 w 112"/>
                <a:gd name="T41" fmla="*/ 2147483646 h 77"/>
                <a:gd name="T42" fmla="*/ 2147483646 w 112"/>
                <a:gd name="T43" fmla="*/ 2147483646 h 77"/>
                <a:gd name="T44" fmla="*/ 2147483646 w 112"/>
                <a:gd name="T45" fmla="*/ 2147483646 h 77"/>
                <a:gd name="T46" fmla="*/ 2147483646 w 112"/>
                <a:gd name="T47" fmla="*/ 2147483646 h 77"/>
                <a:gd name="T48" fmla="*/ 2147483646 w 112"/>
                <a:gd name="T49" fmla="*/ 2147483646 h 77"/>
                <a:gd name="T50" fmla="*/ 2147483646 w 112"/>
                <a:gd name="T51" fmla="*/ 2147483646 h 77"/>
                <a:gd name="T52" fmla="*/ 2147483646 w 112"/>
                <a:gd name="T53" fmla="*/ 2147483646 h 77"/>
                <a:gd name="T54" fmla="*/ 2147483646 w 112"/>
                <a:gd name="T55" fmla="*/ 2147483646 h 77"/>
                <a:gd name="T56" fmla="*/ 2147483646 w 112"/>
                <a:gd name="T57" fmla="*/ 2147483646 h 77"/>
                <a:gd name="T58" fmla="*/ 2147483646 w 112"/>
                <a:gd name="T59" fmla="*/ 2147483646 h 77"/>
                <a:gd name="T60" fmla="*/ 2147483646 w 112"/>
                <a:gd name="T61" fmla="*/ 2147483646 h 77"/>
                <a:gd name="T62" fmla="*/ 2147483646 w 112"/>
                <a:gd name="T63" fmla="*/ 2147483646 h 77"/>
                <a:gd name="T64" fmla="*/ 2147483646 w 112"/>
                <a:gd name="T65" fmla="*/ 2147483646 h 77"/>
                <a:gd name="T66" fmla="*/ 2147483646 w 112"/>
                <a:gd name="T67" fmla="*/ 2147483646 h 77"/>
                <a:gd name="T68" fmla="*/ 2147483646 w 112"/>
                <a:gd name="T69" fmla="*/ 2147483646 h 77"/>
                <a:gd name="T70" fmla="*/ 2147483646 w 112"/>
                <a:gd name="T71" fmla="*/ 2147483646 h 77"/>
                <a:gd name="T72" fmla="*/ 2147483646 w 112"/>
                <a:gd name="T73" fmla="*/ 2147483646 h 77"/>
                <a:gd name="T74" fmla="*/ 2147483646 w 112"/>
                <a:gd name="T75" fmla="*/ 2147483646 h 77"/>
                <a:gd name="T76" fmla="*/ 2147483646 w 112"/>
                <a:gd name="T77" fmla="*/ 2147483646 h 77"/>
                <a:gd name="T78" fmla="*/ 2147483646 w 112"/>
                <a:gd name="T79" fmla="*/ 2147483646 h 77"/>
                <a:gd name="T80" fmla="*/ 2147483646 w 112"/>
                <a:gd name="T81" fmla="*/ 2147483646 h 77"/>
                <a:gd name="T82" fmla="*/ 2147483646 w 112"/>
                <a:gd name="T83" fmla="*/ 2147483646 h 77"/>
                <a:gd name="T84" fmla="*/ 2147483646 w 112"/>
                <a:gd name="T85" fmla="*/ 2147483646 h 77"/>
                <a:gd name="T86" fmla="*/ 2147483646 w 112"/>
                <a:gd name="T87" fmla="*/ 2147483646 h 77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112" h="77">
                  <a:moveTo>
                    <a:pt x="56" y="0"/>
                  </a:moveTo>
                  <a:cubicBezTo>
                    <a:pt x="62" y="0"/>
                    <a:pt x="66" y="4"/>
                    <a:pt x="66" y="10"/>
                  </a:cubicBezTo>
                  <a:cubicBezTo>
                    <a:pt x="66" y="15"/>
                    <a:pt x="62" y="20"/>
                    <a:pt x="56" y="20"/>
                  </a:cubicBezTo>
                  <a:cubicBezTo>
                    <a:pt x="51" y="20"/>
                    <a:pt x="46" y="15"/>
                    <a:pt x="46" y="10"/>
                  </a:cubicBezTo>
                  <a:cubicBezTo>
                    <a:pt x="46" y="4"/>
                    <a:pt x="51" y="0"/>
                    <a:pt x="56" y="0"/>
                  </a:cubicBezTo>
                  <a:close/>
                  <a:moveTo>
                    <a:pt x="15" y="49"/>
                  </a:moveTo>
                  <a:cubicBezTo>
                    <a:pt x="15" y="66"/>
                    <a:pt x="15" y="66"/>
                    <a:pt x="15" y="66"/>
                  </a:cubicBezTo>
                  <a:cubicBezTo>
                    <a:pt x="10" y="66"/>
                    <a:pt x="10" y="66"/>
                    <a:pt x="10" y="66"/>
                  </a:cubicBezTo>
                  <a:cubicBezTo>
                    <a:pt x="10" y="52"/>
                    <a:pt x="10" y="52"/>
                    <a:pt x="10" y="52"/>
                  </a:cubicBezTo>
                  <a:cubicBezTo>
                    <a:pt x="9" y="52"/>
                    <a:pt x="9" y="52"/>
                    <a:pt x="9" y="52"/>
                  </a:cubicBezTo>
                  <a:cubicBezTo>
                    <a:pt x="9" y="66"/>
                    <a:pt x="9" y="66"/>
                    <a:pt x="9" y="66"/>
                  </a:cubicBezTo>
                  <a:cubicBezTo>
                    <a:pt x="4" y="66"/>
                    <a:pt x="4" y="66"/>
                    <a:pt x="4" y="66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1"/>
                    <a:pt x="1" y="29"/>
                    <a:pt x="4" y="29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3" y="30"/>
                    <a:pt x="13" y="30"/>
                    <a:pt x="13" y="31"/>
                  </a:cubicBezTo>
                  <a:cubicBezTo>
                    <a:pt x="13" y="49"/>
                    <a:pt x="13" y="49"/>
                    <a:pt x="13" y="49"/>
                  </a:cubicBezTo>
                  <a:cubicBezTo>
                    <a:pt x="15" y="49"/>
                    <a:pt x="15" y="49"/>
                    <a:pt x="15" y="49"/>
                  </a:cubicBezTo>
                  <a:close/>
                  <a:moveTo>
                    <a:pt x="10" y="15"/>
                  </a:moveTo>
                  <a:cubicBezTo>
                    <a:pt x="13" y="15"/>
                    <a:pt x="16" y="18"/>
                    <a:pt x="16" y="22"/>
                  </a:cubicBezTo>
                  <a:cubicBezTo>
                    <a:pt x="16" y="23"/>
                    <a:pt x="16" y="24"/>
                    <a:pt x="15" y="25"/>
                  </a:cubicBezTo>
                  <a:cubicBezTo>
                    <a:pt x="15" y="26"/>
                    <a:pt x="15" y="26"/>
                    <a:pt x="14" y="26"/>
                  </a:cubicBezTo>
                  <a:cubicBezTo>
                    <a:pt x="13" y="27"/>
                    <a:pt x="12" y="28"/>
                    <a:pt x="10" y="28"/>
                  </a:cubicBezTo>
                  <a:cubicBezTo>
                    <a:pt x="6" y="28"/>
                    <a:pt x="3" y="25"/>
                    <a:pt x="3" y="22"/>
                  </a:cubicBezTo>
                  <a:cubicBezTo>
                    <a:pt x="3" y="18"/>
                    <a:pt x="6" y="15"/>
                    <a:pt x="10" y="15"/>
                  </a:cubicBezTo>
                  <a:close/>
                  <a:moveTo>
                    <a:pt x="96" y="49"/>
                  </a:moveTo>
                  <a:cubicBezTo>
                    <a:pt x="96" y="66"/>
                    <a:pt x="96" y="66"/>
                    <a:pt x="96" y="66"/>
                  </a:cubicBezTo>
                  <a:cubicBezTo>
                    <a:pt x="101" y="66"/>
                    <a:pt x="101" y="66"/>
                    <a:pt x="101" y="66"/>
                  </a:cubicBezTo>
                  <a:cubicBezTo>
                    <a:pt x="101" y="52"/>
                    <a:pt x="101" y="52"/>
                    <a:pt x="101" y="52"/>
                  </a:cubicBezTo>
                  <a:cubicBezTo>
                    <a:pt x="102" y="52"/>
                    <a:pt x="102" y="52"/>
                    <a:pt x="102" y="52"/>
                  </a:cubicBezTo>
                  <a:cubicBezTo>
                    <a:pt x="102" y="66"/>
                    <a:pt x="102" y="66"/>
                    <a:pt x="102" y="66"/>
                  </a:cubicBezTo>
                  <a:cubicBezTo>
                    <a:pt x="107" y="66"/>
                    <a:pt x="107" y="66"/>
                    <a:pt x="107" y="66"/>
                  </a:cubicBezTo>
                  <a:cubicBezTo>
                    <a:pt x="107" y="49"/>
                    <a:pt x="107" y="49"/>
                    <a:pt x="107" y="49"/>
                  </a:cubicBezTo>
                  <a:cubicBezTo>
                    <a:pt x="107" y="46"/>
                    <a:pt x="107" y="46"/>
                    <a:pt x="107" y="46"/>
                  </a:cubicBezTo>
                  <a:cubicBezTo>
                    <a:pt x="107" y="37"/>
                    <a:pt x="107" y="37"/>
                    <a:pt x="107" y="37"/>
                  </a:cubicBezTo>
                  <a:cubicBezTo>
                    <a:pt x="107" y="37"/>
                    <a:pt x="107" y="37"/>
                    <a:pt x="107" y="37"/>
                  </a:cubicBezTo>
                  <a:cubicBezTo>
                    <a:pt x="107" y="46"/>
                    <a:pt x="107" y="46"/>
                    <a:pt x="107" y="46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2" y="31"/>
                    <a:pt x="110" y="29"/>
                    <a:pt x="107" y="29"/>
                  </a:cubicBezTo>
                  <a:cubicBezTo>
                    <a:pt x="98" y="29"/>
                    <a:pt x="98" y="29"/>
                    <a:pt x="98" y="29"/>
                  </a:cubicBezTo>
                  <a:cubicBezTo>
                    <a:pt x="98" y="30"/>
                    <a:pt x="98" y="30"/>
                    <a:pt x="98" y="31"/>
                  </a:cubicBezTo>
                  <a:cubicBezTo>
                    <a:pt x="98" y="49"/>
                    <a:pt x="98" y="49"/>
                    <a:pt x="98" y="49"/>
                  </a:cubicBezTo>
                  <a:cubicBezTo>
                    <a:pt x="96" y="49"/>
                    <a:pt x="96" y="49"/>
                    <a:pt x="96" y="49"/>
                  </a:cubicBezTo>
                  <a:close/>
                  <a:moveTo>
                    <a:pt x="101" y="15"/>
                  </a:moveTo>
                  <a:cubicBezTo>
                    <a:pt x="98" y="15"/>
                    <a:pt x="95" y="18"/>
                    <a:pt x="95" y="22"/>
                  </a:cubicBezTo>
                  <a:cubicBezTo>
                    <a:pt x="95" y="23"/>
                    <a:pt x="95" y="24"/>
                    <a:pt x="96" y="25"/>
                  </a:cubicBezTo>
                  <a:cubicBezTo>
                    <a:pt x="96" y="26"/>
                    <a:pt x="97" y="26"/>
                    <a:pt x="97" y="26"/>
                  </a:cubicBezTo>
                  <a:cubicBezTo>
                    <a:pt x="98" y="27"/>
                    <a:pt x="100" y="28"/>
                    <a:pt x="101" y="28"/>
                  </a:cubicBezTo>
                  <a:cubicBezTo>
                    <a:pt x="105" y="28"/>
                    <a:pt x="108" y="25"/>
                    <a:pt x="108" y="22"/>
                  </a:cubicBezTo>
                  <a:cubicBezTo>
                    <a:pt x="108" y="18"/>
                    <a:pt x="105" y="15"/>
                    <a:pt x="101" y="15"/>
                  </a:cubicBezTo>
                  <a:close/>
                  <a:moveTo>
                    <a:pt x="75" y="51"/>
                  </a:moveTo>
                  <a:cubicBezTo>
                    <a:pt x="75" y="72"/>
                    <a:pt x="75" y="72"/>
                    <a:pt x="75" y="72"/>
                  </a:cubicBezTo>
                  <a:cubicBezTo>
                    <a:pt x="80" y="72"/>
                    <a:pt x="80" y="72"/>
                    <a:pt x="80" y="72"/>
                  </a:cubicBezTo>
                  <a:cubicBezTo>
                    <a:pt x="80" y="54"/>
                    <a:pt x="80" y="54"/>
                    <a:pt x="80" y="54"/>
                  </a:cubicBezTo>
                  <a:cubicBezTo>
                    <a:pt x="82" y="54"/>
                    <a:pt x="82" y="54"/>
                    <a:pt x="82" y="54"/>
                  </a:cubicBezTo>
                  <a:cubicBezTo>
                    <a:pt x="82" y="72"/>
                    <a:pt x="82" y="72"/>
                    <a:pt x="82" y="72"/>
                  </a:cubicBezTo>
                  <a:cubicBezTo>
                    <a:pt x="87" y="72"/>
                    <a:pt x="87" y="72"/>
                    <a:pt x="87" y="72"/>
                  </a:cubicBezTo>
                  <a:cubicBezTo>
                    <a:pt x="87" y="51"/>
                    <a:pt x="87" y="51"/>
                    <a:pt x="87" y="51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87" y="36"/>
                    <a:pt x="87" y="36"/>
                    <a:pt x="87" y="36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31"/>
                    <a:pt x="94" y="31"/>
                    <a:pt x="94" y="31"/>
                  </a:cubicBezTo>
                  <a:cubicBezTo>
                    <a:pt x="94" y="28"/>
                    <a:pt x="91" y="26"/>
                    <a:pt x="88" y="26"/>
                  </a:cubicBezTo>
                  <a:cubicBezTo>
                    <a:pt x="77" y="26"/>
                    <a:pt x="77" y="26"/>
                    <a:pt x="77" y="26"/>
                  </a:cubicBezTo>
                  <a:cubicBezTo>
                    <a:pt x="77" y="27"/>
                    <a:pt x="77" y="28"/>
                    <a:pt x="77" y="28"/>
                  </a:cubicBezTo>
                  <a:cubicBezTo>
                    <a:pt x="77" y="51"/>
                    <a:pt x="77" y="51"/>
                    <a:pt x="77" y="51"/>
                  </a:cubicBezTo>
                  <a:cubicBezTo>
                    <a:pt x="75" y="51"/>
                    <a:pt x="75" y="51"/>
                    <a:pt x="75" y="51"/>
                  </a:cubicBezTo>
                  <a:close/>
                  <a:moveTo>
                    <a:pt x="65" y="47"/>
                  </a:moveTo>
                  <a:cubicBezTo>
                    <a:pt x="65" y="32"/>
                    <a:pt x="65" y="32"/>
                    <a:pt x="65" y="32"/>
                  </a:cubicBezTo>
                  <a:cubicBezTo>
                    <a:pt x="64" y="32"/>
                    <a:pt x="64" y="32"/>
                    <a:pt x="64" y="32"/>
                  </a:cubicBezTo>
                  <a:cubicBezTo>
                    <a:pt x="64" y="47"/>
                    <a:pt x="64" y="47"/>
                    <a:pt x="64" y="47"/>
                  </a:cubicBezTo>
                  <a:cubicBezTo>
                    <a:pt x="64" y="50"/>
                    <a:pt x="64" y="50"/>
                    <a:pt x="64" y="50"/>
                  </a:cubicBezTo>
                  <a:cubicBezTo>
                    <a:pt x="64" y="77"/>
                    <a:pt x="64" y="77"/>
                    <a:pt x="64" y="77"/>
                  </a:cubicBezTo>
                  <a:cubicBezTo>
                    <a:pt x="57" y="77"/>
                    <a:pt x="57" y="77"/>
                    <a:pt x="57" y="77"/>
                  </a:cubicBezTo>
                  <a:cubicBezTo>
                    <a:pt x="57" y="55"/>
                    <a:pt x="57" y="55"/>
                    <a:pt x="57" y="55"/>
                  </a:cubicBezTo>
                  <a:cubicBezTo>
                    <a:pt x="55" y="55"/>
                    <a:pt x="55" y="55"/>
                    <a:pt x="55" y="55"/>
                  </a:cubicBezTo>
                  <a:cubicBezTo>
                    <a:pt x="55" y="77"/>
                    <a:pt x="55" y="77"/>
                    <a:pt x="55" y="77"/>
                  </a:cubicBezTo>
                  <a:cubicBezTo>
                    <a:pt x="48" y="77"/>
                    <a:pt x="48" y="77"/>
                    <a:pt x="48" y="77"/>
                  </a:cubicBezTo>
                  <a:cubicBezTo>
                    <a:pt x="48" y="50"/>
                    <a:pt x="48" y="50"/>
                    <a:pt x="48" y="50"/>
                  </a:cubicBezTo>
                  <a:cubicBezTo>
                    <a:pt x="48" y="47"/>
                    <a:pt x="48" y="47"/>
                    <a:pt x="48" y="47"/>
                  </a:cubicBezTo>
                  <a:cubicBezTo>
                    <a:pt x="48" y="32"/>
                    <a:pt x="48" y="32"/>
                    <a:pt x="48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47"/>
                    <a:pt x="47" y="47"/>
                    <a:pt x="47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27"/>
                    <a:pt x="41" y="27"/>
                    <a:pt x="41" y="27"/>
                  </a:cubicBezTo>
                  <a:cubicBezTo>
                    <a:pt x="41" y="24"/>
                    <a:pt x="44" y="21"/>
                    <a:pt x="47" y="21"/>
                  </a:cubicBezTo>
                  <a:cubicBezTo>
                    <a:pt x="66" y="21"/>
                    <a:pt x="46" y="21"/>
                    <a:pt x="65" y="21"/>
                  </a:cubicBezTo>
                  <a:cubicBezTo>
                    <a:pt x="69" y="21"/>
                    <a:pt x="71" y="24"/>
                    <a:pt x="71" y="27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0" y="47"/>
                    <a:pt x="68" y="47"/>
                    <a:pt x="65" y="47"/>
                  </a:cubicBezTo>
                  <a:close/>
                  <a:moveTo>
                    <a:pt x="37" y="51"/>
                  </a:moveTo>
                  <a:cubicBezTo>
                    <a:pt x="37" y="72"/>
                    <a:pt x="37" y="72"/>
                    <a:pt x="37" y="72"/>
                  </a:cubicBezTo>
                  <a:cubicBezTo>
                    <a:pt x="31" y="72"/>
                    <a:pt x="31" y="72"/>
                    <a:pt x="31" y="72"/>
                  </a:cubicBezTo>
                  <a:cubicBezTo>
                    <a:pt x="31" y="54"/>
                    <a:pt x="31" y="54"/>
                    <a:pt x="31" y="54"/>
                  </a:cubicBezTo>
                  <a:cubicBezTo>
                    <a:pt x="30" y="54"/>
                    <a:pt x="30" y="54"/>
                    <a:pt x="30" y="54"/>
                  </a:cubicBezTo>
                  <a:cubicBezTo>
                    <a:pt x="30" y="72"/>
                    <a:pt x="30" y="72"/>
                    <a:pt x="30" y="72"/>
                  </a:cubicBezTo>
                  <a:cubicBezTo>
                    <a:pt x="24" y="72"/>
                    <a:pt x="24" y="72"/>
                    <a:pt x="24" y="72"/>
                  </a:cubicBezTo>
                  <a:cubicBezTo>
                    <a:pt x="24" y="51"/>
                    <a:pt x="24" y="51"/>
                    <a:pt x="24" y="51"/>
                  </a:cubicBezTo>
                  <a:cubicBezTo>
                    <a:pt x="24" y="47"/>
                    <a:pt x="24" y="47"/>
                    <a:pt x="24" y="47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28"/>
                    <a:pt x="20" y="26"/>
                    <a:pt x="23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27"/>
                    <a:pt x="35" y="28"/>
                    <a:pt x="35" y="28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7" y="51"/>
                    <a:pt x="37" y="51"/>
                    <a:pt x="37" y="51"/>
                  </a:cubicBezTo>
                  <a:close/>
                  <a:moveTo>
                    <a:pt x="31" y="9"/>
                  </a:moveTo>
                  <a:cubicBezTo>
                    <a:pt x="35" y="9"/>
                    <a:pt x="39" y="12"/>
                    <a:pt x="39" y="17"/>
                  </a:cubicBezTo>
                  <a:cubicBezTo>
                    <a:pt x="39" y="19"/>
                    <a:pt x="38" y="20"/>
                    <a:pt x="37" y="22"/>
                  </a:cubicBezTo>
                  <a:cubicBezTo>
                    <a:pt x="37" y="22"/>
                    <a:pt x="37" y="22"/>
                    <a:pt x="37" y="23"/>
                  </a:cubicBezTo>
                  <a:cubicBezTo>
                    <a:pt x="35" y="24"/>
                    <a:pt x="33" y="25"/>
                    <a:pt x="31" y="25"/>
                  </a:cubicBezTo>
                  <a:cubicBezTo>
                    <a:pt x="26" y="25"/>
                    <a:pt x="22" y="21"/>
                    <a:pt x="22" y="17"/>
                  </a:cubicBezTo>
                  <a:cubicBezTo>
                    <a:pt x="22" y="12"/>
                    <a:pt x="26" y="9"/>
                    <a:pt x="31" y="9"/>
                  </a:cubicBezTo>
                  <a:close/>
                  <a:moveTo>
                    <a:pt x="81" y="9"/>
                  </a:moveTo>
                  <a:cubicBezTo>
                    <a:pt x="76" y="9"/>
                    <a:pt x="73" y="12"/>
                    <a:pt x="73" y="17"/>
                  </a:cubicBezTo>
                  <a:cubicBezTo>
                    <a:pt x="73" y="19"/>
                    <a:pt x="73" y="20"/>
                    <a:pt x="74" y="22"/>
                  </a:cubicBezTo>
                  <a:cubicBezTo>
                    <a:pt x="75" y="22"/>
                    <a:pt x="75" y="22"/>
                    <a:pt x="75" y="23"/>
                  </a:cubicBezTo>
                  <a:cubicBezTo>
                    <a:pt x="77" y="24"/>
                    <a:pt x="79" y="25"/>
                    <a:pt x="81" y="25"/>
                  </a:cubicBezTo>
                  <a:cubicBezTo>
                    <a:pt x="85" y="25"/>
                    <a:pt x="89" y="21"/>
                    <a:pt x="89" y="17"/>
                  </a:cubicBezTo>
                  <a:cubicBezTo>
                    <a:pt x="89" y="12"/>
                    <a:pt x="85" y="9"/>
                    <a:pt x="81" y="9"/>
                  </a:cubicBezTo>
                  <a:close/>
                </a:path>
              </a:pathLst>
            </a:custGeom>
            <a:solidFill>
              <a:srgbClr val="1A3F6C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dirty="0">
                <a:solidFill>
                  <a:srgbClr val="FFFFFF"/>
                </a:solidFill>
                <a:ea typeface="微软雅黑" pitchFamily="34" charset="-122"/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4285426" y="1091178"/>
            <a:ext cx="3848924" cy="17054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卷积网络的训练流程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CIFAR-10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数据介绍与加载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网络搭建与模型优化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图像识别大作业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4" name="椭圆 23"/>
          <p:cNvSpPr/>
          <p:nvPr/>
        </p:nvSpPr>
        <p:spPr>
          <a:xfrm>
            <a:off x="3909594" y="1632361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A3F6C"/>
              </a:solidFill>
            </a:endParaRPr>
          </a:p>
        </p:txBody>
      </p:sp>
      <p:sp>
        <p:nvSpPr>
          <p:cNvPr id="31" name="椭圆 30">
            <a:extLst>
              <a:ext uri="{FF2B5EF4-FFF2-40B4-BE49-F238E27FC236}">
                <a16:creationId xmlns:a16="http://schemas.microsoft.com/office/drawing/2014/main" id="{E285C2D4-1734-D84F-BD33-D79F098E43AF}"/>
              </a:ext>
            </a:extLst>
          </p:cNvPr>
          <p:cNvSpPr/>
          <p:nvPr/>
        </p:nvSpPr>
        <p:spPr>
          <a:xfrm>
            <a:off x="3909594" y="1235747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A3F6C"/>
              </a:solidFill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BDA8B04D-843E-2845-94BB-5D045FDA636F}"/>
              </a:ext>
            </a:extLst>
          </p:cNvPr>
          <p:cNvSpPr/>
          <p:nvPr/>
        </p:nvSpPr>
        <p:spPr>
          <a:xfrm>
            <a:off x="3909594" y="2447178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A3F6C"/>
              </a:solidFill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C96A9C9F-81AD-5E4B-8CFD-81A221EFCF27}"/>
              </a:ext>
            </a:extLst>
          </p:cNvPr>
          <p:cNvSpPr/>
          <p:nvPr/>
        </p:nvSpPr>
        <p:spPr>
          <a:xfrm>
            <a:off x="3909594" y="2050564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A3F6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0481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15" grpId="0"/>
      <p:bldP spid="24" grpId="0" animBg="1"/>
      <p:bldP spid="31" grpId="0" animBg="1"/>
      <p:bldP spid="12" grpId="0" animBg="1"/>
      <p:bldP spid="13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内容占位符 2">
            <a:extLst>
              <a:ext uri="{FF2B5EF4-FFF2-40B4-BE49-F238E27FC236}">
                <a16:creationId xmlns:a16="http://schemas.microsoft.com/office/drawing/2014/main" id="{28C72A3E-225B-894F-9E44-BAD95AB7E9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19150"/>
            <a:ext cx="8229600" cy="659606"/>
          </a:xfrm>
        </p:spPr>
        <p:txBody>
          <a:bodyPr/>
          <a:lstStyle/>
          <a:p>
            <a:r>
              <a:rPr kumimoji="1" lang="zh-CN" altLang="en-US" dirty="0"/>
              <a:t>卷积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pic>
        <p:nvPicPr>
          <p:cNvPr id="7" name="Picture 2" descr="What Are Convolution Neural Networks? [ELI5] | Hacker Noon">
            <a:extLst>
              <a:ext uri="{FF2B5EF4-FFF2-40B4-BE49-F238E27FC236}">
                <a16:creationId xmlns:a16="http://schemas.microsoft.com/office/drawing/2014/main" id="{45D852A5-25CF-3540-9958-2453CEBEAA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7468" y="1593056"/>
            <a:ext cx="3400425" cy="2585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标题 1">
            <a:extLst>
              <a:ext uri="{FF2B5EF4-FFF2-40B4-BE49-F238E27FC236}">
                <a16:creationId xmlns:a16="http://schemas.microsoft.com/office/drawing/2014/main" id="{33BAE56F-9603-9444-932C-E7932624B1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498872"/>
          </a:xfrm>
        </p:spPr>
        <p:txBody>
          <a:bodyPr/>
          <a:lstStyle/>
          <a:p>
            <a:r>
              <a:rPr lang="zh-CN" altLang="en-US" dirty="0"/>
              <a:t>网络搭建与模型优化</a:t>
            </a:r>
          </a:p>
        </p:txBody>
      </p:sp>
    </p:spTree>
    <p:extLst>
      <p:ext uri="{BB962C8B-B14F-4D97-AF65-F5344CB8AC3E}">
        <p14:creationId xmlns:p14="http://schemas.microsoft.com/office/powerpoint/2010/main" val="281118295"/>
      </p:ext>
    </p:extLst>
  </p:cSld>
  <p:clrMapOvr>
    <a:masterClrMapping/>
  </p:clrMapOvr>
  <p:transition spd="slow">
    <p:pull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内容占位符 2">
            <a:extLst>
              <a:ext uri="{FF2B5EF4-FFF2-40B4-BE49-F238E27FC236}">
                <a16:creationId xmlns:a16="http://schemas.microsoft.com/office/drawing/2014/main" id="{28C72A3E-225B-894F-9E44-BAD95AB7E9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19150"/>
            <a:ext cx="8229600" cy="659606"/>
          </a:xfrm>
        </p:spPr>
        <p:txBody>
          <a:bodyPr/>
          <a:lstStyle/>
          <a:p>
            <a:r>
              <a:rPr kumimoji="1" lang="zh-CN" altLang="en-US" dirty="0"/>
              <a:t>卷积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92339D0-F646-9443-87F6-D602377027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5939" y="2696767"/>
            <a:ext cx="1582203" cy="1672984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DE306651-94DB-A944-8D04-4C8C79C653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7298" y="1448914"/>
            <a:ext cx="6750844" cy="947893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3C3F96A-8F77-804E-8796-1CF2834304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7299" y="2696767"/>
            <a:ext cx="4943096" cy="1689496"/>
          </a:xfrm>
          <a:prstGeom prst="rect">
            <a:avLst/>
          </a:prstGeom>
        </p:spPr>
      </p:pic>
      <p:sp>
        <p:nvSpPr>
          <p:cNvPr id="9" name="标题 1">
            <a:extLst>
              <a:ext uri="{FF2B5EF4-FFF2-40B4-BE49-F238E27FC236}">
                <a16:creationId xmlns:a16="http://schemas.microsoft.com/office/drawing/2014/main" id="{825AD403-0F32-694F-A09A-7DD5FA0A17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498872"/>
          </a:xfrm>
        </p:spPr>
        <p:txBody>
          <a:bodyPr/>
          <a:lstStyle/>
          <a:p>
            <a:r>
              <a:rPr lang="zh-CN" altLang="en-US" dirty="0"/>
              <a:t>网络搭建与模型优化</a:t>
            </a:r>
          </a:p>
        </p:txBody>
      </p:sp>
    </p:spTree>
    <p:extLst>
      <p:ext uri="{BB962C8B-B14F-4D97-AF65-F5344CB8AC3E}">
        <p14:creationId xmlns:p14="http://schemas.microsoft.com/office/powerpoint/2010/main" val="4017885144"/>
      </p:ext>
    </p:extLst>
  </p:cSld>
  <p:clrMapOvr>
    <a:masterClrMapping/>
  </p:clrMapOvr>
  <p:transition spd="slow">
    <p:pull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内容占位符 2">
            <a:extLst>
              <a:ext uri="{FF2B5EF4-FFF2-40B4-BE49-F238E27FC236}">
                <a16:creationId xmlns:a16="http://schemas.microsoft.com/office/drawing/2014/main" id="{28C72A3E-225B-894F-9E44-BAD95AB7E9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19150"/>
            <a:ext cx="8229600" cy="659606"/>
          </a:xfrm>
        </p:spPr>
        <p:txBody>
          <a:bodyPr/>
          <a:lstStyle/>
          <a:p>
            <a:r>
              <a:rPr kumimoji="1" lang="zh-CN" altLang="en-US" dirty="0"/>
              <a:t>卷积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A340FFB-C96F-F84E-92FE-4DE40A8C4D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1034" y="1593057"/>
            <a:ext cx="1642485" cy="173672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71412BE-D03C-6F40-92B1-7E80519D45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2668" y="1593057"/>
            <a:ext cx="1527388" cy="173672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01BDC4A-AA8A-DC44-9366-501148FA40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4301" y="1593056"/>
            <a:ext cx="1527389" cy="1736726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0E3910C5-B6FD-BA4D-82D5-98963BF0BCB5}"/>
              </a:ext>
            </a:extLst>
          </p:cNvPr>
          <p:cNvSpPr/>
          <p:nvPr/>
        </p:nvSpPr>
        <p:spPr>
          <a:xfrm>
            <a:off x="1549221" y="3444083"/>
            <a:ext cx="131061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No padding, </a:t>
            </a:r>
          </a:p>
          <a:p>
            <a:r>
              <a:rPr lang="en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stride</a:t>
            </a: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endParaRPr lang="zh-CN" altLang="en-US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37D6F1A4-8B4A-B942-A923-3CF6A85DB242}"/>
              </a:ext>
            </a:extLst>
          </p:cNvPr>
          <p:cNvSpPr/>
          <p:nvPr/>
        </p:nvSpPr>
        <p:spPr>
          <a:xfrm>
            <a:off x="4111054" y="3444083"/>
            <a:ext cx="115672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</a:t>
            </a:r>
            <a:r>
              <a:rPr lang="en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adding</a:t>
            </a:r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lang="en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</a:p>
          <a:p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</a:t>
            </a:r>
            <a:r>
              <a:rPr lang="en" altLang="zh-CN" sz="1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tride</a:t>
            </a:r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endParaRPr lang="zh-CN" altLang="en-US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62DEBAD7-3EDA-EE45-9D23-31C42B8C5CA2}"/>
              </a:ext>
            </a:extLst>
          </p:cNvPr>
          <p:cNvSpPr/>
          <p:nvPr/>
        </p:nvSpPr>
        <p:spPr>
          <a:xfrm>
            <a:off x="6733863" y="3444082"/>
            <a:ext cx="1156727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</a:t>
            </a:r>
            <a:r>
              <a:rPr lang="en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adding</a:t>
            </a:r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lang="en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</a:p>
          <a:p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</a:t>
            </a:r>
            <a:r>
              <a:rPr lang="en" altLang="zh-CN" sz="1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tride</a:t>
            </a:r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</a:p>
          <a:p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dilation:2</a:t>
            </a:r>
          </a:p>
          <a:p>
            <a:endParaRPr lang="zh-CN" altLang="en-US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4" name="标题 1">
            <a:extLst>
              <a:ext uri="{FF2B5EF4-FFF2-40B4-BE49-F238E27FC236}">
                <a16:creationId xmlns:a16="http://schemas.microsoft.com/office/drawing/2014/main" id="{9FAF6026-DC63-9A42-A239-3E4A435E5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498872"/>
          </a:xfrm>
        </p:spPr>
        <p:txBody>
          <a:bodyPr/>
          <a:lstStyle/>
          <a:p>
            <a:r>
              <a:rPr lang="zh-CN" altLang="en-US" dirty="0"/>
              <a:t>网络搭建与模型优化</a:t>
            </a:r>
          </a:p>
        </p:txBody>
      </p:sp>
    </p:spTree>
    <p:extLst>
      <p:ext uri="{BB962C8B-B14F-4D97-AF65-F5344CB8AC3E}">
        <p14:creationId xmlns:p14="http://schemas.microsoft.com/office/powerpoint/2010/main" val="2946977446"/>
      </p:ext>
    </p:extLst>
  </p:cSld>
  <p:clrMapOvr>
    <a:masterClrMapping/>
  </p:clrMapOvr>
  <p:transition spd="slow">
    <p:pull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onvolutional Neural Network | Deep Learning | Developers Breach">
            <a:extLst>
              <a:ext uri="{FF2B5EF4-FFF2-40B4-BE49-F238E27FC236}">
                <a16:creationId xmlns:a16="http://schemas.microsoft.com/office/drawing/2014/main" id="{67AEEB13-1B1A-1E45-9B25-C8233AE438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58"/>
          <a:stretch/>
        </p:blipFill>
        <p:spPr bwMode="auto">
          <a:xfrm>
            <a:off x="754390" y="1271587"/>
            <a:ext cx="7418642" cy="2978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54BF8507-D827-3148-A0E9-43377E1BFADC}"/>
              </a:ext>
            </a:extLst>
          </p:cNvPr>
          <p:cNvSpPr/>
          <p:nvPr/>
        </p:nvSpPr>
        <p:spPr>
          <a:xfrm>
            <a:off x="2593181" y="1735931"/>
            <a:ext cx="1978819" cy="26431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847857EC-767A-094C-AD90-25C2698E1D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498872"/>
          </a:xfrm>
        </p:spPr>
        <p:txBody>
          <a:bodyPr/>
          <a:lstStyle/>
          <a:p>
            <a:r>
              <a:rPr lang="zh-CN" altLang="en-US" dirty="0"/>
              <a:t>网络搭建与模型优化</a:t>
            </a:r>
          </a:p>
        </p:txBody>
      </p:sp>
    </p:spTree>
    <p:extLst>
      <p:ext uri="{BB962C8B-B14F-4D97-AF65-F5344CB8AC3E}">
        <p14:creationId xmlns:p14="http://schemas.microsoft.com/office/powerpoint/2010/main" val="1975841360"/>
      </p:ext>
    </p:extLst>
  </p:cSld>
  <p:clrMapOvr>
    <a:masterClrMapping/>
  </p:clrMapOvr>
  <p:transition spd="slow">
    <p:pull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内容占位符 2">
            <a:extLst>
              <a:ext uri="{FF2B5EF4-FFF2-40B4-BE49-F238E27FC236}">
                <a16:creationId xmlns:a16="http://schemas.microsoft.com/office/drawing/2014/main" id="{28C72A3E-225B-894F-9E44-BAD95AB7E9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19150"/>
            <a:ext cx="8229600" cy="659606"/>
          </a:xfrm>
        </p:spPr>
        <p:txBody>
          <a:bodyPr/>
          <a:lstStyle/>
          <a:p>
            <a:r>
              <a:rPr kumimoji="1" lang="zh-CN" altLang="en-US" dirty="0"/>
              <a:t>池化</a:t>
            </a:r>
            <a:r>
              <a:rPr kumimoji="1" lang="en-US" altLang="zh-CN" dirty="0"/>
              <a:t>(Pooling)</a:t>
            </a:r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pic>
        <p:nvPicPr>
          <p:cNvPr id="3074" name="Picture 2" descr="Illustration of Max Pooling and Average Pooling Figure 2 above shows an...  | Download Scientific Diagram">
            <a:extLst>
              <a:ext uri="{FF2B5EF4-FFF2-40B4-BE49-F238E27FC236}">
                <a16:creationId xmlns:a16="http://schemas.microsoft.com/office/drawing/2014/main" id="{E007C670-3148-5F43-97A6-3007598489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6063" y="1390284"/>
            <a:ext cx="3262313" cy="2845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标题 1">
            <a:extLst>
              <a:ext uri="{FF2B5EF4-FFF2-40B4-BE49-F238E27FC236}">
                <a16:creationId xmlns:a16="http://schemas.microsoft.com/office/drawing/2014/main" id="{22CFBEF2-C648-A44A-8A80-70CFC372C5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498872"/>
          </a:xfrm>
        </p:spPr>
        <p:txBody>
          <a:bodyPr/>
          <a:lstStyle/>
          <a:p>
            <a:r>
              <a:rPr lang="zh-CN" altLang="en-US" dirty="0"/>
              <a:t>网络搭建与模型优化</a:t>
            </a:r>
          </a:p>
        </p:txBody>
      </p:sp>
    </p:spTree>
    <p:extLst>
      <p:ext uri="{BB962C8B-B14F-4D97-AF65-F5344CB8AC3E}">
        <p14:creationId xmlns:p14="http://schemas.microsoft.com/office/powerpoint/2010/main" val="399954656"/>
      </p:ext>
    </p:extLst>
  </p:cSld>
  <p:clrMapOvr>
    <a:masterClrMapping/>
  </p:clrMapOvr>
  <p:transition spd="slow">
    <p:pull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内容占位符 2">
            <a:extLst>
              <a:ext uri="{FF2B5EF4-FFF2-40B4-BE49-F238E27FC236}">
                <a16:creationId xmlns:a16="http://schemas.microsoft.com/office/drawing/2014/main" id="{28C72A3E-225B-894F-9E44-BAD95AB7E9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19150"/>
            <a:ext cx="8229600" cy="659606"/>
          </a:xfrm>
        </p:spPr>
        <p:txBody>
          <a:bodyPr/>
          <a:lstStyle/>
          <a:p>
            <a:r>
              <a:rPr kumimoji="1" lang="zh-CN" altLang="en-US" dirty="0"/>
              <a:t>池化</a:t>
            </a:r>
            <a:r>
              <a:rPr kumimoji="1" lang="en-US" altLang="zh-CN" dirty="0"/>
              <a:t>(Pooling)</a:t>
            </a:r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B021C2F-9601-494A-B102-B05FA34C9222}"/>
              </a:ext>
            </a:extLst>
          </p:cNvPr>
          <p:cNvSpPr txBox="1"/>
          <p:nvPr/>
        </p:nvSpPr>
        <p:spPr>
          <a:xfrm>
            <a:off x="413624" y="165707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最大池化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75F2D59-8BE0-5C46-BE1D-3DEBC7BFA575}"/>
              </a:ext>
            </a:extLst>
          </p:cNvPr>
          <p:cNvSpPr txBox="1"/>
          <p:nvPr/>
        </p:nvSpPr>
        <p:spPr>
          <a:xfrm>
            <a:off x="457200" y="402800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平均池化</a:t>
            </a:r>
          </a:p>
        </p:txBody>
      </p:sp>
      <p:sp>
        <p:nvSpPr>
          <p:cNvPr id="11" name="标题 1">
            <a:extLst>
              <a:ext uri="{FF2B5EF4-FFF2-40B4-BE49-F238E27FC236}">
                <a16:creationId xmlns:a16="http://schemas.microsoft.com/office/drawing/2014/main" id="{02EC9303-3B40-BE43-BFB9-CAC4E64363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498872"/>
          </a:xfrm>
        </p:spPr>
        <p:txBody>
          <a:bodyPr/>
          <a:lstStyle/>
          <a:p>
            <a:r>
              <a:rPr lang="zh-CN" altLang="en-US" dirty="0"/>
              <a:t>网络搭建与模型优化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7A697F1-6292-6C45-9049-7126DA59C8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0212" y="1323718"/>
            <a:ext cx="6296632" cy="77876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07E12C9-8CAE-8F46-954B-93C7641C3E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0212" y="2147168"/>
            <a:ext cx="4621530" cy="152576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887CDF4-C416-2849-8F25-2AD43BFC0D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0212" y="3841375"/>
            <a:ext cx="5340668" cy="96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837882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onvolutional Neural Network | Deep Learning | Developers Breach">
            <a:extLst>
              <a:ext uri="{FF2B5EF4-FFF2-40B4-BE49-F238E27FC236}">
                <a16:creationId xmlns:a16="http://schemas.microsoft.com/office/drawing/2014/main" id="{67AEEB13-1B1A-1E45-9B25-C8233AE438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58"/>
          <a:stretch/>
        </p:blipFill>
        <p:spPr bwMode="auto">
          <a:xfrm>
            <a:off x="754390" y="1271587"/>
            <a:ext cx="7418642" cy="2978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54BF8507-D827-3148-A0E9-43377E1BFADC}"/>
              </a:ext>
            </a:extLst>
          </p:cNvPr>
          <p:cNvSpPr/>
          <p:nvPr/>
        </p:nvSpPr>
        <p:spPr>
          <a:xfrm>
            <a:off x="5579269" y="1364456"/>
            <a:ext cx="1514475" cy="23074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7159CC21-4739-FF46-B47B-E5F50C1FF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498872"/>
          </a:xfrm>
        </p:spPr>
        <p:txBody>
          <a:bodyPr/>
          <a:lstStyle/>
          <a:p>
            <a:r>
              <a:rPr lang="zh-CN" altLang="en-US" dirty="0"/>
              <a:t>网络搭建与模型优化</a:t>
            </a:r>
          </a:p>
        </p:txBody>
      </p:sp>
    </p:spTree>
    <p:extLst>
      <p:ext uri="{BB962C8B-B14F-4D97-AF65-F5344CB8AC3E}">
        <p14:creationId xmlns:p14="http://schemas.microsoft.com/office/powerpoint/2010/main" val="800901807"/>
      </p:ext>
    </p:extLst>
  </p:cSld>
  <p:clrMapOvr>
    <a:masterClrMapping/>
  </p:clrMapOvr>
  <p:transition spd="slow">
    <p:pull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内容占位符 2">
            <a:extLst>
              <a:ext uri="{FF2B5EF4-FFF2-40B4-BE49-F238E27FC236}">
                <a16:creationId xmlns:a16="http://schemas.microsoft.com/office/drawing/2014/main" id="{28C72A3E-225B-894F-9E44-BAD95AB7E9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19150"/>
            <a:ext cx="8229600" cy="659606"/>
          </a:xfrm>
        </p:spPr>
        <p:txBody>
          <a:bodyPr/>
          <a:lstStyle/>
          <a:p>
            <a:r>
              <a:rPr kumimoji="1" lang="zh-CN" altLang="en-US" dirty="0"/>
              <a:t>全连接</a:t>
            </a:r>
            <a:r>
              <a:rPr kumimoji="1" lang="en-US" altLang="zh-CN" dirty="0"/>
              <a:t>(Linear,</a:t>
            </a:r>
            <a:r>
              <a:rPr kumimoji="1" lang="zh-CN" altLang="en-US" dirty="0"/>
              <a:t> </a:t>
            </a:r>
            <a:r>
              <a:rPr kumimoji="1" lang="en-US" altLang="zh-CN" dirty="0"/>
              <a:t>Fully</a:t>
            </a:r>
            <a:r>
              <a:rPr kumimoji="1" lang="zh-CN" altLang="en-US" dirty="0"/>
              <a:t> </a:t>
            </a:r>
            <a:r>
              <a:rPr kumimoji="1" lang="en-US" altLang="zh-CN" dirty="0"/>
              <a:t>Connected</a:t>
            </a:r>
            <a:r>
              <a:rPr kumimoji="1" lang="zh-CN" altLang="en-US" dirty="0"/>
              <a:t> </a:t>
            </a:r>
            <a:r>
              <a:rPr kumimoji="1" lang="en-US" altLang="zh-CN" dirty="0"/>
              <a:t>Layer)</a:t>
            </a:r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pic>
        <p:nvPicPr>
          <p:cNvPr id="14338" name="Picture 2" descr="Fully Connected Layers in Convolutional Neural Networks: The Complete Guide  - MissingLink.ai">
            <a:extLst>
              <a:ext uri="{FF2B5EF4-FFF2-40B4-BE49-F238E27FC236}">
                <a16:creationId xmlns:a16="http://schemas.microsoft.com/office/drawing/2014/main" id="{BB93248F-0FF5-954F-A988-694F5008A2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0336" y="1593056"/>
            <a:ext cx="4104839" cy="2521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10 Most Popular Dog Breeds In The United States – Paw.com">
            <a:extLst>
              <a:ext uri="{FF2B5EF4-FFF2-40B4-BE49-F238E27FC236}">
                <a16:creationId xmlns:a16="http://schemas.microsoft.com/office/drawing/2014/main" id="{4502174F-E35A-7346-A97C-9B926E4E4B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519" y="2320401"/>
            <a:ext cx="1604307" cy="107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直线箭头连接符 4">
            <a:extLst>
              <a:ext uri="{FF2B5EF4-FFF2-40B4-BE49-F238E27FC236}">
                <a16:creationId xmlns:a16="http://schemas.microsoft.com/office/drawing/2014/main" id="{3E46D9FE-A9B0-CF4A-9A83-17B20B49BBEE}"/>
              </a:ext>
            </a:extLst>
          </p:cNvPr>
          <p:cNvCxnSpPr/>
          <p:nvPr/>
        </p:nvCxnSpPr>
        <p:spPr>
          <a:xfrm>
            <a:off x="2536031" y="2853928"/>
            <a:ext cx="3714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标题 1">
            <a:extLst>
              <a:ext uri="{FF2B5EF4-FFF2-40B4-BE49-F238E27FC236}">
                <a16:creationId xmlns:a16="http://schemas.microsoft.com/office/drawing/2014/main" id="{59F4E07E-EC5F-584A-81A2-E8C288DCC0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498872"/>
          </a:xfrm>
        </p:spPr>
        <p:txBody>
          <a:bodyPr/>
          <a:lstStyle/>
          <a:p>
            <a:r>
              <a:rPr lang="zh-CN" altLang="en-US" dirty="0"/>
              <a:t>网络搭建与模型优化</a:t>
            </a:r>
          </a:p>
        </p:txBody>
      </p:sp>
    </p:spTree>
    <p:extLst>
      <p:ext uri="{BB962C8B-B14F-4D97-AF65-F5344CB8AC3E}">
        <p14:creationId xmlns:p14="http://schemas.microsoft.com/office/powerpoint/2010/main" val="2670942989"/>
      </p:ext>
    </p:extLst>
  </p:cSld>
  <p:clrMapOvr>
    <a:masterClrMapping/>
  </p:clrMapOvr>
  <p:transition spd="slow">
    <p:pull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内容占位符 2">
            <a:extLst>
              <a:ext uri="{FF2B5EF4-FFF2-40B4-BE49-F238E27FC236}">
                <a16:creationId xmlns:a16="http://schemas.microsoft.com/office/drawing/2014/main" id="{28C72A3E-225B-894F-9E44-BAD95AB7E9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19150"/>
            <a:ext cx="8229600" cy="659606"/>
          </a:xfrm>
        </p:spPr>
        <p:txBody>
          <a:bodyPr/>
          <a:lstStyle/>
          <a:p>
            <a:r>
              <a:rPr kumimoji="1" lang="zh-CN" altLang="en-US" dirty="0"/>
              <a:t>全连接</a:t>
            </a:r>
            <a:r>
              <a:rPr kumimoji="1" lang="en-US" altLang="zh-CN" dirty="0"/>
              <a:t>(Linear,</a:t>
            </a:r>
            <a:r>
              <a:rPr kumimoji="1" lang="zh-CN" altLang="en-US" dirty="0"/>
              <a:t> </a:t>
            </a:r>
            <a:r>
              <a:rPr kumimoji="1" lang="en-US" altLang="zh-CN" dirty="0"/>
              <a:t>Fully</a:t>
            </a:r>
            <a:r>
              <a:rPr kumimoji="1" lang="zh-CN" altLang="en-US" dirty="0"/>
              <a:t> </a:t>
            </a:r>
            <a:r>
              <a:rPr kumimoji="1" lang="en-US" altLang="zh-CN" dirty="0"/>
              <a:t>Connected</a:t>
            </a:r>
            <a:r>
              <a:rPr kumimoji="1" lang="zh-CN" altLang="en-US" dirty="0"/>
              <a:t> </a:t>
            </a:r>
            <a:r>
              <a:rPr kumimoji="1" lang="en-US" altLang="zh-CN" dirty="0"/>
              <a:t>Layer)</a:t>
            </a:r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677F74C-017C-5B4F-8D2F-740677232F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134" y="1805314"/>
            <a:ext cx="6993731" cy="766436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3F420846-F434-2840-9CB7-E114EC0FDE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0340" y="3180326"/>
            <a:ext cx="4460479" cy="809524"/>
          </a:xfrm>
          <a:prstGeom prst="rect">
            <a:avLst/>
          </a:prstGeom>
        </p:spPr>
      </p:pic>
      <p:sp>
        <p:nvSpPr>
          <p:cNvPr id="8" name="标题 1">
            <a:extLst>
              <a:ext uri="{FF2B5EF4-FFF2-40B4-BE49-F238E27FC236}">
                <a16:creationId xmlns:a16="http://schemas.microsoft.com/office/drawing/2014/main" id="{A506B879-2A1A-1748-B976-69E2E9211F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498872"/>
          </a:xfrm>
        </p:spPr>
        <p:txBody>
          <a:bodyPr/>
          <a:lstStyle/>
          <a:p>
            <a:r>
              <a:rPr lang="zh-CN" altLang="en-US" dirty="0"/>
              <a:t>网络搭建与模型优化</a:t>
            </a:r>
          </a:p>
        </p:txBody>
      </p:sp>
    </p:spTree>
    <p:extLst>
      <p:ext uri="{BB962C8B-B14F-4D97-AF65-F5344CB8AC3E}">
        <p14:creationId xmlns:p14="http://schemas.microsoft.com/office/powerpoint/2010/main" val="2216960351"/>
      </p:ext>
    </p:extLst>
  </p:cSld>
  <p:clrMapOvr>
    <a:masterClrMapping/>
  </p:clrMapOvr>
  <p:transition spd="slow">
    <p:pull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94DAC997-8264-924D-8930-FD145D6A36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7017" y="942029"/>
            <a:ext cx="3668223" cy="3466134"/>
          </a:xfrm>
          <a:prstGeom prst="rect">
            <a:avLst/>
          </a:prstGeom>
        </p:spPr>
      </p:pic>
      <p:grpSp>
        <p:nvGrpSpPr>
          <p:cNvPr id="20" name="组合 19">
            <a:extLst>
              <a:ext uri="{FF2B5EF4-FFF2-40B4-BE49-F238E27FC236}">
                <a16:creationId xmlns:a16="http://schemas.microsoft.com/office/drawing/2014/main" id="{6015F229-A12C-BA41-94F2-F1C3BF30C7C5}"/>
              </a:ext>
            </a:extLst>
          </p:cNvPr>
          <p:cNvGrpSpPr/>
          <p:nvPr/>
        </p:nvGrpSpPr>
        <p:grpSpPr>
          <a:xfrm>
            <a:off x="585261" y="1548589"/>
            <a:ext cx="3496731" cy="2074897"/>
            <a:chOff x="585261" y="1534301"/>
            <a:chExt cx="3496731" cy="2074897"/>
          </a:xfrm>
        </p:grpSpPr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7863DA8B-35BA-E34B-9526-E0DAD84A65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7391" t="1" b="1"/>
            <a:stretch/>
          </p:blipFill>
          <p:spPr>
            <a:xfrm>
              <a:off x="2035970" y="1534301"/>
              <a:ext cx="2046022" cy="2074897"/>
            </a:xfrm>
            <a:prstGeom prst="rect">
              <a:avLst/>
            </a:prstGeom>
          </p:spPr>
        </p:pic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6330CE9F-C402-4843-81A0-8F6EB802804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-1" r="62699"/>
            <a:stretch/>
          </p:blipFill>
          <p:spPr>
            <a:xfrm>
              <a:off x="585261" y="1534301"/>
              <a:ext cx="1450709" cy="2074897"/>
            </a:xfrm>
            <a:prstGeom prst="rect">
              <a:avLst/>
            </a:prstGeom>
          </p:spPr>
        </p:pic>
      </p:grpSp>
      <p:sp>
        <p:nvSpPr>
          <p:cNvPr id="9" name="标题 1">
            <a:extLst>
              <a:ext uri="{FF2B5EF4-FFF2-40B4-BE49-F238E27FC236}">
                <a16:creationId xmlns:a16="http://schemas.microsoft.com/office/drawing/2014/main" id="{B194B60E-2B8D-7E41-845C-D297011E1F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498872"/>
          </a:xfrm>
        </p:spPr>
        <p:txBody>
          <a:bodyPr/>
          <a:lstStyle/>
          <a:p>
            <a:r>
              <a:rPr lang="zh-CN" altLang="en-US" dirty="0"/>
              <a:t>网络搭建与模型优化</a:t>
            </a:r>
          </a:p>
        </p:txBody>
      </p:sp>
    </p:spTree>
    <p:extLst>
      <p:ext uri="{BB962C8B-B14F-4D97-AF65-F5344CB8AC3E}">
        <p14:creationId xmlns:p14="http://schemas.microsoft.com/office/powerpoint/2010/main" val="1002374327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3779912" cy="5143500"/>
          </a:xfrm>
          <a:prstGeom prst="rect">
            <a:avLst/>
          </a:prstGeom>
          <a:solidFill>
            <a:srgbClr val="1A3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995936" y="157881"/>
            <a:ext cx="1210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>
                <a:latin typeface="方正兰亭细黑_GBK" pitchFamily="2" charset="-122"/>
                <a:ea typeface="方正兰亭细黑_GBK" pitchFamily="2" charset="-122"/>
              </a:rPr>
              <a:t>提纲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92101" y="3053758"/>
            <a:ext cx="2697829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人工智能与</a:t>
            </a:r>
            <a:endParaRPr lang="en-US" altLang="zh-CN" sz="2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en-US" altLang="zh-CN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程序设计</a:t>
            </a:r>
          </a:p>
        </p:txBody>
      </p:sp>
      <p:grpSp>
        <p:nvGrpSpPr>
          <p:cNvPr id="33" name="组合 32"/>
          <p:cNvGrpSpPr/>
          <p:nvPr/>
        </p:nvGrpSpPr>
        <p:grpSpPr>
          <a:xfrm>
            <a:off x="1239403" y="947342"/>
            <a:ext cx="1301106" cy="1301106"/>
            <a:chOff x="2262782" y="1446400"/>
            <a:chExt cx="1301106" cy="1301106"/>
          </a:xfrm>
        </p:grpSpPr>
        <p:sp>
          <p:nvSpPr>
            <p:cNvPr id="5" name="椭圆 4"/>
            <p:cNvSpPr/>
            <p:nvPr/>
          </p:nvSpPr>
          <p:spPr>
            <a:xfrm>
              <a:off x="2262782" y="1446400"/>
              <a:ext cx="1301106" cy="13011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KSO_Shape"/>
            <p:cNvSpPr>
              <a:spLocks/>
            </p:cNvSpPr>
            <p:nvPr/>
          </p:nvSpPr>
          <p:spPr bwMode="auto">
            <a:xfrm>
              <a:off x="2523120" y="1821416"/>
              <a:ext cx="836342" cy="574285"/>
            </a:xfrm>
            <a:custGeom>
              <a:avLst/>
              <a:gdLst>
                <a:gd name="T0" fmla="*/ 2147483646 w 112"/>
                <a:gd name="T1" fmla="*/ 2147483646 h 77"/>
                <a:gd name="T2" fmla="*/ 2147483646 w 112"/>
                <a:gd name="T3" fmla="*/ 2147483646 h 77"/>
                <a:gd name="T4" fmla="*/ 2147483646 w 112"/>
                <a:gd name="T5" fmla="*/ 2147483646 h 77"/>
                <a:gd name="T6" fmla="*/ 2147483646 w 112"/>
                <a:gd name="T7" fmla="*/ 2147483646 h 77"/>
                <a:gd name="T8" fmla="*/ 2147483646 w 112"/>
                <a:gd name="T9" fmla="*/ 2147483646 h 77"/>
                <a:gd name="T10" fmla="*/ 0 w 112"/>
                <a:gd name="T11" fmla="*/ 2147483646 h 77"/>
                <a:gd name="T12" fmla="*/ 2147483646 w 112"/>
                <a:gd name="T13" fmla="*/ 2147483646 h 77"/>
                <a:gd name="T14" fmla="*/ 2147483646 w 112"/>
                <a:gd name="T15" fmla="*/ 2147483646 h 77"/>
                <a:gd name="T16" fmla="*/ 2147483646 w 112"/>
                <a:gd name="T17" fmla="*/ 2147483646 h 77"/>
                <a:gd name="T18" fmla="*/ 2147483646 w 112"/>
                <a:gd name="T19" fmla="*/ 2147483646 h 77"/>
                <a:gd name="T20" fmla="*/ 2147483646 w 112"/>
                <a:gd name="T21" fmla="*/ 2147483646 h 77"/>
                <a:gd name="T22" fmla="*/ 2147483646 w 112"/>
                <a:gd name="T23" fmla="*/ 2147483646 h 77"/>
                <a:gd name="T24" fmla="*/ 2147483646 w 112"/>
                <a:gd name="T25" fmla="*/ 2147483646 h 77"/>
                <a:gd name="T26" fmla="*/ 2147483646 w 112"/>
                <a:gd name="T27" fmla="*/ 2147483646 h 77"/>
                <a:gd name="T28" fmla="*/ 2147483646 w 112"/>
                <a:gd name="T29" fmla="*/ 2147483646 h 77"/>
                <a:gd name="T30" fmla="*/ 2147483646 w 112"/>
                <a:gd name="T31" fmla="*/ 2147483646 h 77"/>
                <a:gd name="T32" fmla="*/ 2147483646 w 112"/>
                <a:gd name="T33" fmla="*/ 2147483646 h 77"/>
                <a:gd name="T34" fmla="*/ 2147483646 w 112"/>
                <a:gd name="T35" fmla="*/ 2147483646 h 77"/>
                <a:gd name="T36" fmla="*/ 2147483646 w 112"/>
                <a:gd name="T37" fmla="*/ 2147483646 h 77"/>
                <a:gd name="T38" fmla="*/ 2147483646 w 112"/>
                <a:gd name="T39" fmla="*/ 2147483646 h 77"/>
                <a:gd name="T40" fmla="*/ 2147483646 w 112"/>
                <a:gd name="T41" fmla="*/ 2147483646 h 77"/>
                <a:gd name="T42" fmla="*/ 2147483646 w 112"/>
                <a:gd name="T43" fmla="*/ 2147483646 h 77"/>
                <a:gd name="T44" fmla="*/ 2147483646 w 112"/>
                <a:gd name="T45" fmla="*/ 2147483646 h 77"/>
                <a:gd name="T46" fmla="*/ 2147483646 w 112"/>
                <a:gd name="T47" fmla="*/ 2147483646 h 77"/>
                <a:gd name="T48" fmla="*/ 2147483646 w 112"/>
                <a:gd name="T49" fmla="*/ 2147483646 h 77"/>
                <a:gd name="T50" fmla="*/ 2147483646 w 112"/>
                <a:gd name="T51" fmla="*/ 2147483646 h 77"/>
                <a:gd name="T52" fmla="*/ 2147483646 w 112"/>
                <a:gd name="T53" fmla="*/ 2147483646 h 77"/>
                <a:gd name="T54" fmla="*/ 2147483646 w 112"/>
                <a:gd name="T55" fmla="*/ 2147483646 h 77"/>
                <a:gd name="T56" fmla="*/ 2147483646 w 112"/>
                <a:gd name="T57" fmla="*/ 2147483646 h 77"/>
                <a:gd name="T58" fmla="*/ 2147483646 w 112"/>
                <a:gd name="T59" fmla="*/ 2147483646 h 77"/>
                <a:gd name="T60" fmla="*/ 2147483646 w 112"/>
                <a:gd name="T61" fmla="*/ 2147483646 h 77"/>
                <a:gd name="T62" fmla="*/ 2147483646 w 112"/>
                <a:gd name="T63" fmla="*/ 2147483646 h 77"/>
                <a:gd name="T64" fmla="*/ 2147483646 w 112"/>
                <a:gd name="T65" fmla="*/ 2147483646 h 77"/>
                <a:gd name="T66" fmla="*/ 2147483646 w 112"/>
                <a:gd name="T67" fmla="*/ 2147483646 h 77"/>
                <a:gd name="T68" fmla="*/ 2147483646 w 112"/>
                <a:gd name="T69" fmla="*/ 2147483646 h 77"/>
                <a:gd name="T70" fmla="*/ 2147483646 w 112"/>
                <a:gd name="T71" fmla="*/ 2147483646 h 77"/>
                <a:gd name="T72" fmla="*/ 2147483646 w 112"/>
                <a:gd name="T73" fmla="*/ 2147483646 h 77"/>
                <a:gd name="T74" fmla="*/ 2147483646 w 112"/>
                <a:gd name="T75" fmla="*/ 2147483646 h 77"/>
                <a:gd name="T76" fmla="*/ 2147483646 w 112"/>
                <a:gd name="T77" fmla="*/ 2147483646 h 77"/>
                <a:gd name="T78" fmla="*/ 2147483646 w 112"/>
                <a:gd name="T79" fmla="*/ 2147483646 h 77"/>
                <a:gd name="T80" fmla="*/ 2147483646 w 112"/>
                <a:gd name="T81" fmla="*/ 2147483646 h 77"/>
                <a:gd name="T82" fmla="*/ 2147483646 w 112"/>
                <a:gd name="T83" fmla="*/ 2147483646 h 77"/>
                <a:gd name="T84" fmla="*/ 2147483646 w 112"/>
                <a:gd name="T85" fmla="*/ 2147483646 h 77"/>
                <a:gd name="T86" fmla="*/ 2147483646 w 112"/>
                <a:gd name="T87" fmla="*/ 2147483646 h 77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112" h="77">
                  <a:moveTo>
                    <a:pt x="56" y="0"/>
                  </a:moveTo>
                  <a:cubicBezTo>
                    <a:pt x="62" y="0"/>
                    <a:pt x="66" y="4"/>
                    <a:pt x="66" y="10"/>
                  </a:cubicBezTo>
                  <a:cubicBezTo>
                    <a:pt x="66" y="15"/>
                    <a:pt x="62" y="20"/>
                    <a:pt x="56" y="20"/>
                  </a:cubicBezTo>
                  <a:cubicBezTo>
                    <a:pt x="51" y="20"/>
                    <a:pt x="46" y="15"/>
                    <a:pt x="46" y="10"/>
                  </a:cubicBezTo>
                  <a:cubicBezTo>
                    <a:pt x="46" y="4"/>
                    <a:pt x="51" y="0"/>
                    <a:pt x="56" y="0"/>
                  </a:cubicBezTo>
                  <a:close/>
                  <a:moveTo>
                    <a:pt x="15" y="49"/>
                  </a:moveTo>
                  <a:cubicBezTo>
                    <a:pt x="15" y="66"/>
                    <a:pt x="15" y="66"/>
                    <a:pt x="15" y="66"/>
                  </a:cubicBezTo>
                  <a:cubicBezTo>
                    <a:pt x="10" y="66"/>
                    <a:pt x="10" y="66"/>
                    <a:pt x="10" y="66"/>
                  </a:cubicBezTo>
                  <a:cubicBezTo>
                    <a:pt x="10" y="52"/>
                    <a:pt x="10" y="52"/>
                    <a:pt x="10" y="52"/>
                  </a:cubicBezTo>
                  <a:cubicBezTo>
                    <a:pt x="9" y="52"/>
                    <a:pt x="9" y="52"/>
                    <a:pt x="9" y="52"/>
                  </a:cubicBezTo>
                  <a:cubicBezTo>
                    <a:pt x="9" y="66"/>
                    <a:pt x="9" y="66"/>
                    <a:pt x="9" y="66"/>
                  </a:cubicBezTo>
                  <a:cubicBezTo>
                    <a:pt x="4" y="66"/>
                    <a:pt x="4" y="66"/>
                    <a:pt x="4" y="66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1"/>
                    <a:pt x="1" y="29"/>
                    <a:pt x="4" y="29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3" y="30"/>
                    <a:pt x="13" y="30"/>
                    <a:pt x="13" y="31"/>
                  </a:cubicBezTo>
                  <a:cubicBezTo>
                    <a:pt x="13" y="49"/>
                    <a:pt x="13" y="49"/>
                    <a:pt x="13" y="49"/>
                  </a:cubicBezTo>
                  <a:cubicBezTo>
                    <a:pt x="15" y="49"/>
                    <a:pt x="15" y="49"/>
                    <a:pt x="15" y="49"/>
                  </a:cubicBezTo>
                  <a:close/>
                  <a:moveTo>
                    <a:pt x="10" y="15"/>
                  </a:moveTo>
                  <a:cubicBezTo>
                    <a:pt x="13" y="15"/>
                    <a:pt x="16" y="18"/>
                    <a:pt x="16" y="22"/>
                  </a:cubicBezTo>
                  <a:cubicBezTo>
                    <a:pt x="16" y="23"/>
                    <a:pt x="16" y="24"/>
                    <a:pt x="15" y="25"/>
                  </a:cubicBezTo>
                  <a:cubicBezTo>
                    <a:pt x="15" y="26"/>
                    <a:pt x="15" y="26"/>
                    <a:pt x="14" y="26"/>
                  </a:cubicBezTo>
                  <a:cubicBezTo>
                    <a:pt x="13" y="27"/>
                    <a:pt x="12" y="28"/>
                    <a:pt x="10" y="28"/>
                  </a:cubicBezTo>
                  <a:cubicBezTo>
                    <a:pt x="6" y="28"/>
                    <a:pt x="3" y="25"/>
                    <a:pt x="3" y="22"/>
                  </a:cubicBezTo>
                  <a:cubicBezTo>
                    <a:pt x="3" y="18"/>
                    <a:pt x="6" y="15"/>
                    <a:pt x="10" y="15"/>
                  </a:cubicBezTo>
                  <a:close/>
                  <a:moveTo>
                    <a:pt x="96" y="49"/>
                  </a:moveTo>
                  <a:cubicBezTo>
                    <a:pt x="96" y="66"/>
                    <a:pt x="96" y="66"/>
                    <a:pt x="96" y="66"/>
                  </a:cubicBezTo>
                  <a:cubicBezTo>
                    <a:pt x="101" y="66"/>
                    <a:pt x="101" y="66"/>
                    <a:pt x="101" y="66"/>
                  </a:cubicBezTo>
                  <a:cubicBezTo>
                    <a:pt x="101" y="52"/>
                    <a:pt x="101" y="52"/>
                    <a:pt x="101" y="52"/>
                  </a:cubicBezTo>
                  <a:cubicBezTo>
                    <a:pt x="102" y="52"/>
                    <a:pt x="102" y="52"/>
                    <a:pt x="102" y="52"/>
                  </a:cubicBezTo>
                  <a:cubicBezTo>
                    <a:pt x="102" y="66"/>
                    <a:pt x="102" y="66"/>
                    <a:pt x="102" y="66"/>
                  </a:cubicBezTo>
                  <a:cubicBezTo>
                    <a:pt x="107" y="66"/>
                    <a:pt x="107" y="66"/>
                    <a:pt x="107" y="66"/>
                  </a:cubicBezTo>
                  <a:cubicBezTo>
                    <a:pt x="107" y="49"/>
                    <a:pt x="107" y="49"/>
                    <a:pt x="107" y="49"/>
                  </a:cubicBezTo>
                  <a:cubicBezTo>
                    <a:pt x="107" y="46"/>
                    <a:pt x="107" y="46"/>
                    <a:pt x="107" y="46"/>
                  </a:cubicBezTo>
                  <a:cubicBezTo>
                    <a:pt x="107" y="37"/>
                    <a:pt x="107" y="37"/>
                    <a:pt x="107" y="37"/>
                  </a:cubicBezTo>
                  <a:cubicBezTo>
                    <a:pt x="107" y="37"/>
                    <a:pt x="107" y="37"/>
                    <a:pt x="107" y="37"/>
                  </a:cubicBezTo>
                  <a:cubicBezTo>
                    <a:pt x="107" y="46"/>
                    <a:pt x="107" y="46"/>
                    <a:pt x="107" y="46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2" y="31"/>
                    <a:pt x="110" y="29"/>
                    <a:pt x="107" y="29"/>
                  </a:cubicBezTo>
                  <a:cubicBezTo>
                    <a:pt x="98" y="29"/>
                    <a:pt x="98" y="29"/>
                    <a:pt x="98" y="29"/>
                  </a:cubicBezTo>
                  <a:cubicBezTo>
                    <a:pt x="98" y="30"/>
                    <a:pt x="98" y="30"/>
                    <a:pt x="98" y="31"/>
                  </a:cubicBezTo>
                  <a:cubicBezTo>
                    <a:pt x="98" y="49"/>
                    <a:pt x="98" y="49"/>
                    <a:pt x="98" y="49"/>
                  </a:cubicBezTo>
                  <a:cubicBezTo>
                    <a:pt x="96" y="49"/>
                    <a:pt x="96" y="49"/>
                    <a:pt x="96" y="49"/>
                  </a:cubicBezTo>
                  <a:close/>
                  <a:moveTo>
                    <a:pt x="101" y="15"/>
                  </a:moveTo>
                  <a:cubicBezTo>
                    <a:pt x="98" y="15"/>
                    <a:pt x="95" y="18"/>
                    <a:pt x="95" y="22"/>
                  </a:cubicBezTo>
                  <a:cubicBezTo>
                    <a:pt x="95" y="23"/>
                    <a:pt x="95" y="24"/>
                    <a:pt x="96" y="25"/>
                  </a:cubicBezTo>
                  <a:cubicBezTo>
                    <a:pt x="96" y="26"/>
                    <a:pt x="97" y="26"/>
                    <a:pt x="97" y="26"/>
                  </a:cubicBezTo>
                  <a:cubicBezTo>
                    <a:pt x="98" y="27"/>
                    <a:pt x="100" y="28"/>
                    <a:pt x="101" y="28"/>
                  </a:cubicBezTo>
                  <a:cubicBezTo>
                    <a:pt x="105" y="28"/>
                    <a:pt x="108" y="25"/>
                    <a:pt x="108" y="22"/>
                  </a:cubicBezTo>
                  <a:cubicBezTo>
                    <a:pt x="108" y="18"/>
                    <a:pt x="105" y="15"/>
                    <a:pt x="101" y="15"/>
                  </a:cubicBezTo>
                  <a:close/>
                  <a:moveTo>
                    <a:pt x="75" y="51"/>
                  </a:moveTo>
                  <a:cubicBezTo>
                    <a:pt x="75" y="72"/>
                    <a:pt x="75" y="72"/>
                    <a:pt x="75" y="72"/>
                  </a:cubicBezTo>
                  <a:cubicBezTo>
                    <a:pt x="80" y="72"/>
                    <a:pt x="80" y="72"/>
                    <a:pt x="80" y="72"/>
                  </a:cubicBezTo>
                  <a:cubicBezTo>
                    <a:pt x="80" y="54"/>
                    <a:pt x="80" y="54"/>
                    <a:pt x="80" y="54"/>
                  </a:cubicBezTo>
                  <a:cubicBezTo>
                    <a:pt x="82" y="54"/>
                    <a:pt x="82" y="54"/>
                    <a:pt x="82" y="54"/>
                  </a:cubicBezTo>
                  <a:cubicBezTo>
                    <a:pt x="82" y="72"/>
                    <a:pt x="82" y="72"/>
                    <a:pt x="82" y="72"/>
                  </a:cubicBezTo>
                  <a:cubicBezTo>
                    <a:pt x="87" y="72"/>
                    <a:pt x="87" y="72"/>
                    <a:pt x="87" y="72"/>
                  </a:cubicBezTo>
                  <a:cubicBezTo>
                    <a:pt x="87" y="51"/>
                    <a:pt x="87" y="51"/>
                    <a:pt x="87" y="51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87" y="36"/>
                    <a:pt x="87" y="36"/>
                    <a:pt x="87" y="36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31"/>
                    <a:pt x="94" y="31"/>
                    <a:pt x="94" y="31"/>
                  </a:cubicBezTo>
                  <a:cubicBezTo>
                    <a:pt x="94" y="28"/>
                    <a:pt x="91" y="26"/>
                    <a:pt x="88" y="26"/>
                  </a:cubicBezTo>
                  <a:cubicBezTo>
                    <a:pt x="77" y="26"/>
                    <a:pt x="77" y="26"/>
                    <a:pt x="77" y="26"/>
                  </a:cubicBezTo>
                  <a:cubicBezTo>
                    <a:pt x="77" y="27"/>
                    <a:pt x="77" y="28"/>
                    <a:pt x="77" y="28"/>
                  </a:cubicBezTo>
                  <a:cubicBezTo>
                    <a:pt x="77" y="51"/>
                    <a:pt x="77" y="51"/>
                    <a:pt x="77" y="51"/>
                  </a:cubicBezTo>
                  <a:cubicBezTo>
                    <a:pt x="75" y="51"/>
                    <a:pt x="75" y="51"/>
                    <a:pt x="75" y="51"/>
                  </a:cubicBezTo>
                  <a:close/>
                  <a:moveTo>
                    <a:pt x="65" y="47"/>
                  </a:moveTo>
                  <a:cubicBezTo>
                    <a:pt x="65" y="32"/>
                    <a:pt x="65" y="32"/>
                    <a:pt x="65" y="32"/>
                  </a:cubicBezTo>
                  <a:cubicBezTo>
                    <a:pt x="64" y="32"/>
                    <a:pt x="64" y="32"/>
                    <a:pt x="64" y="32"/>
                  </a:cubicBezTo>
                  <a:cubicBezTo>
                    <a:pt x="64" y="47"/>
                    <a:pt x="64" y="47"/>
                    <a:pt x="64" y="47"/>
                  </a:cubicBezTo>
                  <a:cubicBezTo>
                    <a:pt x="64" y="50"/>
                    <a:pt x="64" y="50"/>
                    <a:pt x="64" y="50"/>
                  </a:cubicBezTo>
                  <a:cubicBezTo>
                    <a:pt x="64" y="77"/>
                    <a:pt x="64" y="77"/>
                    <a:pt x="64" y="77"/>
                  </a:cubicBezTo>
                  <a:cubicBezTo>
                    <a:pt x="57" y="77"/>
                    <a:pt x="57" y="77"/>
                    <a:pt x="57" y="77"/>
                  </a:cubicBezTo>
                  <a:cubicBezTo>
                    <a:pt x="57" y="55"/>
                    <a:pt x="57" y="55"/>
                    <a:pt x="57" y="55"/>
                  </a:cubicBezTo>
                  <a:cubicBezTo>
                    <a:pt x="55" y="55"/>
                    <a:pt x="55" y="55"/>
                    <a:pt x="55" y="55"/>
                  </a:cubicBezTo>
                  <a:cubicBezTo>
                    <a:pt x="55" y="77"/>
                    <a:pt x="55" y="77"/>
                    <a:pt x="55" y="77"/>
                  </a:cubicBezTo>
                  <a:cubicBezTo>
                    <a:pt x="48" y="77"/>
                    <a:pt x="48" y="77"/>
                    <a:pt x="48" y="77"/>
                  </a:cubicBezTo>
                  <a:cubicBezTo>
                    <a:pt x="48" y="50"/>
                    <a:pt x="48" y="50"/>
                    <a:pt x="48" y="50"/>
                  </a:cubicBezTo>
                  <a:cubicBezTo>
                    <a:pt x="48" y="47"/>
                    <a:pt x="48" y="47"/>
                    <a:pt x="48" y="47"/>
                  </a:cubicBezTo>
                  <a:cubicBezTo>
                    <a:pt x="48" y="32"/>
                    <a:pt x="48" y="32"/>
                    <a:pt x="48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47"/>
                    <a:pt x="47" y="47"/>
                    <a:pt x="47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27"/>
                    <a:pt x="41" y="27"/>
                    <a:pt x="41" y="27"/>
                  </a:cubicBezTo>
                  <a:cubicBezTo>
                    <a:pt x="41" y="24"/>
                    <a:pt x="44" y="21"/>
                    <a:pt x="47" y="21"/>
                  </a:cubicBezTo>
                  <a:cubicBezTo>
                    <a:pt x="66" y="21"/>
                    <a:pt x="46" y="21"/>
                    <a:pt x="65" y="21"/>
                  </a:cubicBezTo>
                  <a:cubicBezTo>
                    <a:pt x="69" y="21"/>
                    <a:pt x="71" y="24"/>
                    <a:pt x="71" y="27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0" y="47"/>
                    <a:pt x="68" y="47"/>
                    <a:pt x="65" y="47"/>
                  </a:cubicBezTo>
                  <a:close/>
                  <a:moveTo>
                    <a:pt x="37" y="51"/>
                  </a:moveTo>
                  <a:cubicBezTo>
                    <a:pt x="37" y="72"/>
                    <a:pt x="37" y="72"/>
                    <a:pt x="37" y="72"/>
                  </a:cubicBezTo>
                  <a:cubicBezTo>
                    <a:pt x="31" y="72"/>
                    <a:pt x="31" y="72"/>
                    <a:pt x="31" y="72"/>
                  </a:cubicBezTo>
                  <a:cubicBezTo>
                    <a:pt x="31" y="54"/>
                    <a:pt x="31" y="54"/>
                    <a:pt x="31" y="54"/>
                  </a:cubicBezTo>
                  <a:cubicBezTo>
                    <a:pt x="30" y="54"/>
                    <a:pt x="30" y="54"/>
                    <a:pt x="30" y="54"/>
                  </a:cubicBezTo>
                  <a:cubicBezTo>
                    <a:pt x="30" y="72"/>
                    <a:pt x="30" y="72"/>
                    <a:pt x="30" y="72"/>
                  </a:cubicBezTo>
                  <a:cubicBezTo>
                    <a:pt x="24" y="72"/>
                    <a:pt x="24" y="72"/>
                    <a:pt x="24" y="72"/>
                  </a:cubicBezTo>
                  <a:cubicBezTo>
                    <a:pt x="24" y="51"/>
                    <a:pt x="24" y="51"/>
                    <a:pt x="24" y="51"/>
                  </a:cubicBezTo>
                  <a:cubicBezTo>
                    <a:pt x="24" y="47"/>
                    <a:pt x="24" y="47"/>
                    <a:pt x="24" y="47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28"/>
                    <a:pt x="20" y="26"/>
                    <a:pt x="23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27"/>
                    <a:pt x="35" y="28"/>
                    <a:pt x="35" y="28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7" y="51"/>
                    <a:pt x="37" y="51"/>
                    <a:pt x="37" y="51"/>
                  </a:cubicBezTo>
                  <a:close/>
                  <a:moveTo>
                    <a:pt x="31" y="9"/>
                  </a:moveTo>
                  <a:cubicBezTo>
                    <a:pt x="35" y="9"/>
                    <a:pt x="39" y="12"/>
                    <a:pt x="39" y="17"/>
                  </a:cubicBezTo>
                  <a:cubicBezTo>
                    <a:pt x="39" y="19"/>
                    <a:pt x="38" y="20"/>
                    <a:pt x="37" y="22"/>
                  </a:cubicBezTo>
                  <a:cubicBezTo>
                    <a:pt x="37" y="22"/>
                    <a:pt x="37" y="22"/>
                    <a:pt x="37" y="23"/>
                  </a:cubicBezTo>
                  <a:cubicBezTo>
                    <a:pt x="35" y="24"/>
                    <a:pt x="33" y="25"/>
                    <a:pt x="31" y="25"/>
                  </a:cubicBezTo>
                  <a:cubicBezTo>
                    <a:pt x="26" y="25"/>
                    <a:pt x="22" y="21"/>
                    <a:pt x="22" y="17"/>
                  </a:cubicBezTo>
                  <a:cubicBezTo>
                    <a:pt x="22" y="12"/>
                    <a:pt x="26" y="9"/>
                    <a:pt x="31" y="9"/>
                  </a:cubicBezTo>
                  <a:close/>
                  <a:moveTo>
                    <a:pt x="81" y="9"/>
                  </a:moveTo>
                  <a:cubicBezTo>
                    <a:pt x="76" y="9"/>
                    <a:pt x="73" y="12"/>
                    <a:pt x="73" y="17"/>
                  </a:cubicBezTo>
                  <a:cubicBezTo>
                    <a:pt x="73" y="19"/>
                    <a:pt x="73" y="20"/>
                    <a:pt x="74" y="22"/>
                  </a:cubicBezTo>
                  <a:cubicBezTo>
                    <a:pt x="75" y="22"/>
                    <a:pt x="75" y="22"/>
                    <a:pt x="75" y="23"/>
                  </a:cubicBezTo>
                  <a:cubicBezTo>
                    <a:pt x="77" y="24"/>
                    <a:pt x="79" y="25"/>
                    <a:pt x="81" y="25"/>
                  </a:cubicBezTo>
                  <a:cubicBezTo>
                    <a:pt x="85" y="25"/>
                    <a:pt x="89" y="21"/>
                    <a:pt x="89" y="17"/>
                  </a:cubicBezTo>
                  <a:cubicBezTo>
                    <a:pt x="89" y="12"/>
                    <a:pt x="85" y="9"/>
                    <a:pt x="81" y="9"/>
                  </a:cubicBezTo>
                  <a:close/>
                </a:path>
              </a:pathLst>
            </a:custGeom>
            <a:solidFill>
              <a:srgbClr val="1A3F6C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dirty="0">
                <a:solidFill>
                  <a:srgbClr val="FFFFFF"/>
                </a:solidFill>
                <a:ea typeface="微软雅黑" pitchFamily="34" charset="-122"/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4285426" y="1091178"/>
            <a:ext cx="3848924" cy="17054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卷积网络的训练流程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CIFAR-10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数据介绍与加载</a:t>
            </a:r>
            <a:endParaRPr lang="en-US" altLang="zh-CN" dirty="0">
              <a:solidFill>
                <a:schemeClr val="bg1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网络搭建与模型优化</a:t>
            </a:r>
            <a:endParaRPr lang="en-US" altLang="zh-CN" dirty="0">
              <a:solidFill>
                <a:schemeClr val="bg1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图像识别大作业</a:t>
            </a:r>
            <a:endParaRPr lang="en-US" altLang="zh-CN" dirty="0">
              <a:solidFill>
                <a:schemeClr val="bg1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4" name="椭圆 23"/>
          <p:cNvSpPr/>
          <p:nvPr/>
        </p:nvSpPr>
        <p:spPr>
          <a:xfrm>
            <a:off x="3909594" y="1632361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A3F6C"/>
              </a:solidFill>
            </a:endParaRPr>
          </a:p>
        </p:txBody>
      </p:sp>
      <p:sp>
        <p:nvSpPr>
          <p:cNvPr id="31" name="椭圆 30">
            <a:extLst>
              <a:ext uri="{FF2B5EF4-FFF2-40B4-BE49-F238E27FC236}">
                <a16:creationId xmlns:a16="http://schemas.microsoft.com/office/drawing/2014/main" id="{E285C2D4-1734-D84F-BD33-D79F098E43AF}"/>
              </a:ext>
            </a:extLst>
          </p:cNvPr>
          <p:cNvSpPr/>
          <p:nvPr/>
        </p:nvSpPr>
        <p:spPr>
          <a:xfrm>
            <a:off x="3909594" y="1235747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A3F6C"/>
              </a:solidFill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BDA8B04D-843E-2845-94BB-5D045FDA636F}"/>
              </a:ext>
            </a:extLst>
          </p:cNvPr>
          <p:cNvSpPr/>
          <p:nvPr/>
        </p:nvSpPr>
        <p:spPr>
          <a:xfrm>
            <a:off x="3909594" y="2447178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A3F6C"/>
              </a:solidFill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C96A9C9F-81AD-5E4B-8CFD-81A221EFCF27}"/>
              </a:ext>
            </a:extLst>
          </p:cNvPr>
          <p:cNvSpPr/>
          <p:nvPr/>
        </p:nvSpPr>
        <p:spPr>
          <a:xfrm>
            <a:off x="3909594" y="2050564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A3F6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2617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15" grpId="0"/>
      <p:bldP spid="24" grpId="0" animBg="1"/>
      <p:bldP spid="31" grpId="0" animBg="1"/>
      <p:bldP spid="12" grpId="0" animBg="1"/>
      <p:bldP spid="13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94DAC997-8264-924D-8930-FD145D6A36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2571"/>
          <a:stretch/>
        </p:blipFill>
        <p:spPr>
          <a:xfrm>
            <a:off x="2799623" y="1099192"/>
            <a:ext cx="2840289" cy="3466134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1FA183CB-F5DE-1843-85AC-B1CA4BCD54AB}"/>
              </a:ext>
            </a:extLst>
          </p:cNvPr>
          <p:cNvSpPr/>
          <p:nvPr/>
        </p:nvSpPr>
        <p:spPr>
          <a:xfrm>
            <a:off x="3070249" y="1875523"/>
            <a:ext cx="2482896" cy="104121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DDEC63E-F30A-1446-9B93-2C88F425E8B5}"/>
              </a:ext>
            </a:extLst>
          </p:cNvPr>
          <p:cNvSpPr/>
          <p:nvPr/>
        </p:nvSpPr>
        <p:spPr>
          <a:xfrm>
            <a:off x="3070249" y="3003095"/>
            <a:ext cx="2482896" cy="1095019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77ABE79-2A15-924F-8CEB-C20DF3521567}"/>
              </a:ext>
            </a:extLst>
          </p:cNvPr>
          <p:cNvSpPr txBox="1"/>
          <p:nvPr/>
        </p:nvSpPr>
        <p:spPr>
          <a:xfrm>
            <a:off x="802138" y="1743107"/>
            <a:ext cx="18621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rgbClr val="C00000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在构造函数中，实例化不同的</a:t>
            </a:r>
            <a:r>
              <a:rPr kumimoji="1" lang="en-US" altLang="zh-CN" dirty="0">
                <a:solidFill>
                  <a:srgbClr val="C00000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layer</a:t>
            </a:r>
            <a:r>
              <a:rPr kumimoji="1" lang="zh-CN" altLang="en-US" dirty="0">
                <a:solidFill>
                  <a:srgbClr val="C00000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组件，并赋给类成员变量</a:t>
            </a:r>
            <a:endParaRPr kumimoji="1" lang="en-US" altLang="zh-CN" dirty="0">
              <a:solidFill>
                <a:srgbClr val="C00000"/>
              </a:solidFill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BAA6545-6BC0-A646-B30C-B86780953F45}"/>
              </a:ext>
            </a:extLst>
          </p:cNvPr>
          <p:cNvSpPr txBox="1"/>
          <p:nvPr/>
        </p:nvSpPr>
        <p:spPr>
          <a:xfrm>
            <a:off x="5775224" y="2950439"/>
            <a:ext cx="31752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rgbClr val="00B050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在前馈函数中，利用实例化的组件对网络进行搭建，并对输入</a:t>
            </a:r>
            <a:r>
              <a:rPr kumimoji="1" lang="en-US" altLang="zh-CN" dirty="0">
                <a:solidFill>
                  <a:srgbClr val="00B050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Tensor</a:t>
            </a:r>
            <a:r>
              <a:rPr kumimoji="1" lang="zh-CN" altLang="en-US" dirty="0">
                <a:solidFill>
                  <a:srgbClr val="00B050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进行操作，并返回</a:t>
            </a:r>
            <a:r>
              <a:rPr kumimoji="1" lang="en-US" altLang="zh-CN" dirty="0">
                <a:solidFill>
                  <a:srgbClr val="00B050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Tensor</a:t>
            </a:r>
            <a:r>
              <a:rPr kumimoji="1" lang="zh-CN" altLang="en-US" dirty="0">
                <a:solidFill>
                  <a:srgbClr val="00B050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类型的输出结果</a:t>
            </a:r>
            <a:endParaRPr kumimoji="1" lang="en-US" altLang="zh-CN" dirty="0">
              <a:solidFill>
                <a:srgbClr val="00B050"/>
              </a:solidFill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</p:txBody>
      </p:sp>
      <p:sp>
        <p:nvSpPr>
          <p:cNvPr id="10" name="标题 1">
            <a:extLst>
              <a:ext uri="{FF2B5EF4-FFF2-40B4-BE49-F238E27FC236}">
                <a16:creationId xmlns:a16="http://schemas.microsoft.com/office/drawing/2014/main" id="{35E9AA7B-7F12-F841-B13B-3501F971E5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498872"/>
          </a:xfrm>
        </p:spPr>
        <p:txBody>
          <a:bodyPr/>
          <a:lstStyle/>
          <a:p>
            <a:r>
              <a:rPr lang="zh-CN" altLang="en-US" dirty="0"/>
              <a:t>网络搭建与模型优化</a:t>
            </a:r>
          </a:p>
        </p:txBody>
      </p:sp>
    </p:spTree>
    <p:extLst>
      <p:ext uri="{BB962C8B-B14F-4D97-AF65-F5344CB8AC3E}">
        <p14:creationId xmlns:p14="http://schemas.microsoft.com/office/powerpoint/2010/main" val="775652529"/>
      </p:ext>
    </p:extLst>
  </p:cSld>
  <p:clrMapOvr>
    <a:masterClrMapping/>
  </p:clrMapOvr>
  <p:transition spd="slow">
    <p:pull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94DAC997-8264-924D-8930-FD145D6A36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2571"/>
          <a:stretch/>
        </p:blipFill>
        <p:spPr>
          <a:xfrm>
            <a:off x="517270" y="971632"/>
            <a:ext cx="2913399" cy="3555353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2FE45FF1-E3F5-8C4B-ADE8-5DB47C705DDF}"/>
              </a:ext>
            </a:extLst>
          </p:cNvPr>
          <p:cNvSpPr txBox="1"/>
          <p:nvPr/>
        </p:nvSpPr>
        <p:spPr>
          <a:xfrm>
            <a:off x="4607277" y="4268732"/>
            <a:ext cx="1233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(N,3,32,32)</a:t>
            </a:r>
            <a:endParaRPr kumimoji="1"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980CE4E0-16B3-F64B-9F98-45857A7238A8}"/>
              </a:ext>
            </a:extLst>
          </p:cNvPr>
          <p:cNvSpPr/>
          <p:nvPr/>
        </p:nvSpPr>
        <p:spPr>
          <a:xfrm>
            <a:off x="4418490" y="3484064"/>
            <a:ext cx="1475055" cy="29923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5x5</a:t>
            </a:r>
            <a:r>
              <a:rPr kumimoji="1" lang="zh-CN" altLang="en-US" dirty="0">
                <a:solidFill>
                  <a:schemeClr val="tx1"/>
                </a:solidFill>
              </a:rPr>
              <a:t> </a:t>
            </a:r>
            <a:r>
              <a:rPr kumimoji="1" lang="en-US" altLang="zh-CN" dirty="0">
                <a:solidFill>
                  <a:schemeClr val="tx1"/>
                </a:solidFill>
              </a:rPr>
              <a:t>conv,</a:t>
            </a:r>
            <a:r>
              <a:rPr kumimoji="1" lang="zh-CN" altLang="en-US" dirty="0">
                <a:solidFill>
                  <a:schemeClr val="tx1"/>
                </a:solidFill>
              </a:rPr>
              <a:t> </a:t>
            </a:r>
            <a:r>
              <a:rPr kumimoji="1" lang="en-US" altLang="zh-CN" dirty="0">
                <a:solidFill>
                  <a:schemeClr val="tx1"/>
                </a:solidFill>
              </a:rPr>
              <a:t>6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5585A79-4C09-0044-872D-A7F2951889D0}"/>
              </a:ext>
            </a:extLst>
          </p:cNvPr>
          <p:cNvSpPr/>
          <p:nvPr/>
        </p:nvSpPr>
        <p:spPr>
          <a:xfrm>
            <a:off x="4750029" y="4002434"/>
            <a:ext cx="7986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zh-CN" altLang="en-US" dirty="0"/>
              <a:t>输入 </a:t>
            </a:r>
            <a:r>
              <a:rPr kumimoji="1" lang="en-US" altLang="zh-CN" dirty="0"/>
              <a:t>x</a:t>
            </a:r>
            <a:endParaRPr kumimoji="1" lang="zh-CN" altLang="en-US" dirty="0"/>
          </a:p>
        </p:txBody>
      </p:sp>
      <p:cxnSp>
        <p:nvCxnSpPr>
          <p:cNvPr id="14" name="直线箭头连接符 13">
            <a:extLst>
              <a:ext uri="{FF2B5EF4-FFF2-40B4-BE49-F238E27FC236}">
                <a16:creationId xmlns:a16="http://schemas.microsoft.com/office/drawing/2014/main" id="{D1095591-D23E-F843-9A25-62D8D23336C1}"/>
              </a:ext>
            </a:extLst>
          </p:cNvPr>
          <p:cNvCxnSpPr>
            <a:cxnSpLocks/>
            <a:endCxn id="11" idx="2"/>
          </p:cNvCxnSpPr>
          <p:nvPr/>
        </p:nvCxnSpPr>
        <p:spPr>
          <a:xfrm flipV="1">
            <a:off x="5156018" y="3783302"/>
            <a:ext cx="0" cy="2413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>
            <a:extLst>
              <a:ext uri="{FF2B5EF4-FFF2-40B4-BE49-F238E27FC236}">
                <a16:creationId xmlns:a16="http://schemas.microsoft.com/office/drawing/2014/main" id="{2A200F5E-6E01-7B48-BCED-45A988018C3D}"/>
              </a:ext>
            </a:extLst>
          </p:cNvPr>
          <p:cNvSpPr/>
          <p:nvPr/>
        </p:nvSpPr>
        <p:spPr>
          <a:xfrm>
            <a:off x="4418490" y="2366929"/>
            <a:ext cx="1475055" cy="29923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5x5</a:t>
            </a:r>
            <a:r>
              <a:rPr kumimoji="1" lang="zh-CN" altLang="en-US" dirty="0">
                <a:solidFill>
                  <a:schemeClr val="tx1"/>
                </a:solidFill>
              </a:rPr>
              <a:t> </a:t>
            </a:r>
            <a:r>
              <a:rPr kumimoji="1" lang="en-US" altLang="zh-CN" dirty="0">
                <a:solidFill>
                  <a:schemeClr val="tx1"/>
                </a:solidFill>
              </a:rPr>
              <a:t>conv,</a:t>
            </a:r>
            <a:r>
              <a:rPr kumimoji="1" lang="zh-CN" altLang="en-US" dirty="0">
                <a:solidFill>
                  <a:schemeClr val="tx1"/>
                </a:solidFill>
              </a:rPr>
              <a:t> </a:t>
            </a:r>
            <a:r>
              <a:rPr kumimoji="1" lang="en-US" altLang="zh-CN" dirty="0">
                <a:solidFill>
                  <a:schemeClr val="tx1"/>
                </a:solidFill>
              </a:rPr>
              <a:t>16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cxnSp>
        <p:nvCxnSpPr>
          <p:cNvPr id="29" name="直线箭头连接符 28">
            <a:extLst>
              <a:ext uri="{FF2B5EF4-FFF2-40B4-BE49-F238E27FC236}">
                <a16:creationId xmlns:a16="http://schemas.microsoft.com/office/drawing/2014/main" id="{95D38852-D714-A84F-9719-DD8A2E823D2F}"/>
              </a:ext>
            </a:extLst>
          </p:cNvPr>
          <p:cNvCxnSpPr>
            <a:cxnSpLocks/>
          </p:cNvCxnSpPr>
          <p:nvPr/>
        </p:nvCxnSpPr>
        <p:spPr>
          <a:xfrm flipV="1">
            <a:off x="5149339" y="3242672"/>
            <a:ext cx="0" cy="2413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矩形 29">
            <a:extLst>
              <a:ext uri="{FF2B5EF4-FFF2-40B4-BE49-F238E27FC236}">
                <a16:creationId xmlns:a16="http://schemas.microsoft.com/office/drawing/2014/main" id="{2551FC75-A947-934A-BA7E-F320E10224AE}"/>
              </a:ext>
            </a:extLst>
          </p:cNvPr>
          <p:cNvSpPr/>
          <p:nvPr/>
        </p:nvSpPr>
        <p:spPr>
          <a:xfrm>
            <a:off x="4418490" y="2943434"/>
            <a:ext cx="1475055" cy="29923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err="1">
                <a:solidFill>
                  <a:schemeClr val="tx1"/>
                </a:solidFill>
              </a:rPr>
              <a:t>Maxpool</a:t>
            </a:r>
            <a:r>
              <a:rPr kumimoji="1" lang="en-US" altLang="zh-CN" dirty="0">
                <a:solidFill>
                  <a:schemeClr val="tx1"/>
                </a:solidFill>
              </a:rPr>
              <a:t>,</a:t>
            </a:r>
            <a:r>
              <a:rPr kumimoji="1" lang="zh-CN" altLang="en-US" dirty="0">
                <a:solidFill>
                  <a:schemeClr val="tx1"/>
                </a:solidFill>
              </a:rPr>
              <a:t> </a:t>
            </a:r>
            <a:r>
              <a:rPr kumimoji="1" lang="en-US" altLang="zh-CN" dirty="0">
                <a:solidFill>
                  <a:schemeClr val="tx1"/>
                </a:solidFill>
              </a:rPr>
              <a:t>2x2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cxnSp>
        <p:nvCxnSpPr>
          <p:cNvPr id="31" name="直线箭头连接符 30">
            <a:extLst>
              <a:ext uri="{FF2B5EF4-FFF2-40B4-BE49-F238E27FC236}">
                <a16:creationId xmlns:a16="http://schemas.microsoft.com/office/drawing/2014/main" id="{0CC87A8D-3AB2-FB47-A37F-1AB7F140D758}"/>
              </a:ext>
            </a:extLst>
          </p:cNvPr>
          <p:cNvCxnSpPr>
            <a:cxnSpLocks/>
          </p:cNvCxnSpPr>
          <p:nvPr/>
        </p:nvCxnSpPr>
        <p:spPr>
          <a:xfrm flipV="1">
            <a:off x="5149339" y="2702042"/>
            <a:ext cx="0" cy="2413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线箭头连接符 31">
            <a:extLst>
              <a:ext uri="{FF2B5EF4-FFF2-40B4-BE49-F238E27FC236}">
                <a16:creationId xmlns:a16="http://schemas.microsoft.com/office/drawing/2014/main" id="{0D89492A-056B-224E-B4ED-BFBD9F15B4E9}"/>
              </a:ext>
            </a:extLst>
          </p:cNvPr>
          <p:cNvCxnSpPr>
            <a:cxnSpLocks/>
          </p:cNvCxnSpPr>
          <p:nvPr/>
        </p:nvCxnSpPr>
        <p:spPr>
          <a:xfrm flipV="1">
            <a:off x="5138217" y="2125537"/>
            <a:ext cx="0" cy="2413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矩形 32">
            <a:extLst>
              <a:ext uri="{FF2B5EF4-FFF2-40B4-BE49-F238E27FC236}">
                <a16:creationId xmlns:a16="http://schemas.microsoft.com/office/drawing/2014/main" id="{A35730C1-399F-F14D-B9DC-619DAA0BCFC9}"/>
              </a:ext>
            </a:extLst>
          </p:cNvPr>
          <p:cNvSpPr/>
          <p:nvPr/>
        </p:nvSpPr>
        <p:spPr>
          <a:xfrm>
            <a:off x="4418490" y="1813389"/>
            <a:ext cx="1475055" cy="29923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err="1">
                <a:solidFill>
                  <a:schemeClr val="tx1"/>
                </a:solidFill>
              </a:rPr>
              <a:t>Maxpool</a:t>
            </a:r>
            <a:r>
              <a:rPr kumimoji="1" lang="en-US" altLang="zh-CN" dirty="0">
                <a:solidFill>
                  <a:schemeClr val="tx1"/>
                </a:solidFill>
              </a:rPr>
              <a:t>,</a:t>
            </a:r>
            <a:r>
              <a:rPr kumimoji="1" lang="zh-CN" altLang="en-US" dirty="0">
                <a:solidFill>
                  <a:schemeClr val="tx1"/>
                </a:solidFill>
              </a:rPr>
              <a:t> </a:t>
            </a:r>
            <a:r>
              <a:rPr kumimoji="1" lang="en-US" altLang="zh-CN" dirty="0">
                <a:solidFill>
                  <a:schemeClr val="tx1"/>
                </a:solidFill>
              </a:rPr>
              <a:t>2x2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cxnSp>
        <p:nvCxnSpPr>
          <p:cNvPr id="34" name="直线箭头连接符 33">
            <a:extLst>
              <a:ext uri="{FF2B5EF4-FFF2-40B4-BE49-F238E27FC236}">
                <a16:creationId xmlns:a16="http://schemas.microsoft.com/office/drawing/2014/main" id="{442F5887-5EEF-BC4E-909F-AA56B47C98CA}"/>
              </a:ext>
            </a:extLst>
          </p:cNvPr>
          <p:cNvCxnSpPr>
            <a:cxnSpLocks/>
          </p:cNvCxnSpPr>
          <p:nvPr/>
        </p:nvCxnSpPr>
        <p:spPr>
          <a:xfrm flipV="1">
            <a:off x="5138217" y="1571997"/>
            <a:ext cx="0" cy="2413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矩形 34">
            <a:extLst>
              <a:ext uri="{FF2B5EF4-FFF2-40B4-BE49-F238E27FC236}">
                <a16:creationId xmlns:a16="http://schemas.microsoft.com/office/drawing/2014/main" id="{193ED2A7-3210-9C4F-9418-854ACD6EE77B}"/>
              </a:ext>
            </a:extLst>
          </p:cNvPr>
          <p:cNvSpPr/>
          <p:nvPr/>
        </p:nvSpPr>
        <p:spPr>
          <a:xfrm>
            <a:off x="4400689" y="1266304"/>
            <a:ext cx="1475055" cy="29923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Flatten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D4ABC512-066E-E847-A970-172829642E92}"/>
              </a:ext>
            </a:extLst>
          </p:cNvPr>
          <p:cNvSpPr/>
          <p:nvPr/>
        </p:nvSpPr>
        <p:spPr>
          <a:xfrm>
            <a:off x="6624394" y="2937506"/>
            <a:ext cx="1475055" cy="29923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FC2,</a:t>
            </a:r>
            <a:r>
              <a:rPr kumimoji="1" lang="zh-CN" altLang="en-US" dirty="0">
                <a:solidFill>
                  <a:schemeClr val="tx1"/>
                </a:solidFill>
              </a:rPr>
              <a:t> </a:t>
            </a:r>
            <a:r>
              <a:rPr kumimoji="1" lang="en-US" altLang="zh-CN" dirty="0">
                <a:solidFill>
                  <a:schemeClr val="tx1"/>
                </a:solidFill>
              </a:rPr>
              <a:t>84</a:t>
            </a:r>
            <a:r>
              <a:rPr kumimoji="1" lang="zh-CN" altLang="en-US" dirty="0">
                <a:solidFill>
                  <a:schemeClr val="tx1"/>
                </a:solidFill>
              </a:rPr>
              <a:t> </a:t>
            </a:r>
          </a:p>
        </p:txBody>
      </p:sp>
      <p:cxnSp>
        <p:nvCxnSpPr>
          <p:cNvPr id="38" name="直线箭头连接符 37">
            <a:extLst>
              <a:ext uri="{FF2B5EF4-FFF2-40B4-BE49-F238E27FC236}">
                <a16:creationId xmlns:a16="http://schemas.microsoft.com/office/drawing/2014/main" id="{DF7C2BE2-F4F4-A94D-B818-481DC278B038}"/>
              </a:ext>
            </a:extLst>
          </p:cNvPr>
          <p:cNvCxnSpPr>
            <a:cxnSpLocks/>
          </p:cNvCxnSpPr>
          <p:nvPr/>
        </p:nvCxnSpPr>
        <p:spPr>
          <a:xfrm flipV="1">
            <a:off x="5138216" y="1024912"/>
            <a:ext cx="0" cy="2413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线箭头连接符 38">
            <a:extLst>
              <a:ext uri="{FF2B5EF4-FFF2-40B4-BE49-F238E27FC236}">
                <a16:creationId xmlns:a16="http://schemas.microsoft.com/office/drawing/2014/main" id="{8FA1D92C-48C2-C04D-A20B-40BCEEE04340}"/>
              </a:ext>
            </a:extLst>
          </p:cNvPr>
          <p:cNvCxnSpPr>
            <a:cxnSpLocks/>
          </p:cNvCxnSpPr>
          <p:nvPr/>
        </p:nvCxnSpPr>
        <p:spPr>
          <a:xfrm flipV="1">
            <a:off x="7361031" y="3247874"/>
            <a:ext cx="0" cy="2413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线箭头连接符 39">
            <a:extLst>
              <a:ext uri="{FF2B5EF4-FFF2-40B4-BE49-F238E27FC236}">
                <a16:creationId xmlns:a16="http://schemas.microsoft.com/office/drawing/2014/main" id="{46D3D6C7-2BC4-F245-8DAC-D6D1904307A6}"/>
              </a:ext>
            </a:extLst>
          </p:cNvPr>
          <p:cNvCxnSpPr>
            <a:cxnSpLocks/>
          </p:cNvCxnSpPr>
          <p:nvPr/>
        </p:nvCxnSpPr>
        <p:spPr>
          <a:xfrm flipV="1">
            <a:off x="7361031" y="2694674"/>
            <a:ext cx="0" cy="2413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矩形 41">
            <a:extLst>
              <a:ext uri="{FF2B5EF4-FFF2-40B4-BE49-F238E27FC236}">
                <a16:creationId xmlns:a16="http://schemas.microsoft.com/office/drawing/2014/main" id="{E1F90520-3FB8-C44C-9F42-8B6479514143}"/>
              </a:ext>
            </a:extLst>
          </p:cNvPr>
          <p:cNvSpPr/>
          <p:nvPr/>
        </p:nvSpPr>
        <p:spPr>
          <a:xfrm>
            <a:off x="6624394" y="2389871"/>
            <a:ext cx="1475055" cy="29923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FC3,</a:t>
            </a:r>
            <a:r>
              <a:rPr kumimoji="1" lang="zh-CN" altLang="en-US" dirty="0">
                <a:solidFill>
                  <a:schemeClr val="tx1"/>
                </a:solidFill>
              </a:rPr>
              <a:t> </a:t>
            </a:r>
            <a:r>
              <a:rPr kumimoji="1" lang="en-US" altLang="zh-CN" dirty="0">
                <a:solidFill>
                  <a:schemeClr val="tx1"/>
                </a:solidFill>
              </a:rPr>
              <a:t>10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cxnSp>
        <p:nvCxnSpPr>
          <p:cNvPr id="45" name="直线箭头连接符 44">
            <a:extLst>
              <a:ext uri="{FF2B5EF4-FFF2-40B4-BE49-F238E27FC236}">
                <a16:creationId xmlns:a16="http://schemas.microsoft.com/office/drawing/2014/main" id="{B75F16DE-FABF-0C45-A10E-12DDD92651EE}"/>
              </a:ext>
            </a:extLst>
          </p:cNvPr>
          <p:cNvCxnSpPr>
            <a:cxnSpLocks/>
          </p:cNvCxnSpPr>
          <p:nvPr/>
        </p:nvCxnSpPr>
        <p:spPr>
          <a:xfrm flipV="1">
            <a:off x="7361031" y="2148479"/>
            <a:ext cx="0" cy="2413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文本框 45">
            <a:extLst>
              <a:ext uri="{FF2B5EF4-FFF2-40B4-BE49-F238E27FC236}">
                <a16:creationId xmlns:a16="http://schemas.microsoft.com/office/drawing/2014/main" id="{240C060E-4260-5547-9C4A-FF70CA2BE430}"/>
              </a:ext>
            </a:extLst>
          </p:cNvPr>
          <p:cNvSpPr txBox="1"/>
          <p:nvPr/>
        </p:nvSpPr>
        <p:spPr>
          <a:xfrm>
            <a:off x="7037865" y="1479206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类别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预测</a:t>
            </a:r>
          </a:p>
        </p:txBody>
      </p:sp>
      <p:sp>
        <p:nvSpPr>
          <p:cNvPr id="25" name="标题 1">
            <a:extLst>
              <a:ext uri="{FF2B5EF4-FFF2-40B4-BE49-F238E27FC236}">
                <a16:creationId xmlns:a16="http://schemas.microsoft.com/office/drawing/2014/main" id="{A22C390D-7A02-644A-8744-5AE8B37A67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498872"/>
          </a:xfrm>
        </p:spPr>
        <p:txBody>
          <a:bodyPr/>
          <a:lstStyle/>
          <a:p>
            <a:r>
              <a:rPr lang="zh-CN" altLang="en-US" dirty="0"/>
              <a:t>网络搭建与模型优化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B72CE2DA-ECF7-1E42-BF1D-1E2EEAC986C9}"/>
              </a:ext>
            </a:extLst>
          </p:cNvPr>
          <p:cNvSpPr/>
          <p:nvPr/>
        </p:nvSpPr>
        <p:spPr>
          <a:xfrm>
            <a:off x="6631073" y="3501298"/>
            <a:ext cx="1475055" cy="29923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FC1,</a:t>
            </a:r>
            <a:r>
              <a:rPr kumimoji="1" lang="zh-CN" altLang="en-US" dirty="0">
                <a:solidFill>
                  <a:schemeClr val="tx1"/>
                </a:solidFill>
              </a:rPr>
              <a:t> </a:t>
            </a:r>
            <a:r>
              <a:rPr kumimoji="1" lang="en-US" altLang="zh-CN" dirty="0">
                <a:solidFill>
                  <a:schemeClr val="tx1"/>
                </a:solidFill>
              </a:rPr>
              <a:t>120</a:t>
            </a:r>
            <a:r>
              <a:rPr kumimoji="1" lang="zh-CN" altLang="en-US" dirty="0">
                <a:solidFill>
                  <a:schemeClr val="tx1"/>
                </a:solidFill>
              </a:rPr>
              <a:t> </a:t>
            </a:r>
          </a:p>
        </p:txBody>
      </p:sp>
      <p:cxnSp>
        <p:nvCxnSpPr>
          <p:cNvPr id="24" name="直线箭头连接符 23">
            <a:extLst>
              <a:ext uri="{FF2B5EF4-FFF2-40B4-BE49-F238E27FC236}">
                <a16:creationId xmlns:a16="http://schemas.microsoft.com/office/drawing/2014/main" id="{16E5358E-112C-B240-A4C2-22AD3C21BB1C}"/>
              </a:ext>
            </a:extLst>
          </p:cNvPr>
          <p:cNvCxnSpPr>
            <a:cxnSpLocks/>
          </p:cNvCxnSpPr>
          <p:nvPr/>
        </p:nvCxnSpPr>
        <p:spPr>
          <a:xfrm flipV="1">
            <a:off x="7361030" y="3800536"/>
            <a:ext cx="0" cy="2413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5554550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2">
            <a:extLst>
              <a:ext uri="{FF2B5EF4-FFF2-40B4-BE49-F238E27FC236}">
                <a16:creationId xmlns:a16="http://schemas.microsoft.com/office/drawing/2014/main" id="{100B957F-C77A-984D-8CCA-8F21CAE751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19150"/>
            <a:ext cx="8229600" cy="4957396"/>
          </a:xfrm>
        </p:spPr>
        <p:txBody>
          <a:bodyPr>
            <a:normAutofit/>
          </a:bodyPr>
          <a:lstStyle/>
          <a:p>
            <a:r>
              <a:rPr kumimoji="1" lang="zh-CN" altLang="en-US" dirty="0"/>
              <a:t>损失函数</a:t>
            </a:r>
          </a:p>
          <a:p>
            <a:pPr lvl="1"/>
            <a:r>
              <a:rPr kumimoji="1" lang="zh-CN" altLang="en-US" dirty="0"/>
              <a:t>根据网络模型对当前数据样本下的预测输出结果</a:t>
            </a:r>
            <a:r>
              <a:rPr kumimoji="1" lang="en-US" altLang="zh-CN" i="1" dirty="0"/>
              <a:t>p</a:t>
            </a:r>
            <a:r>
              <a:rPr kumimoji="1" lang="zh-CN" altLang="en-US" dirty="0"/>
              <a:t>，计算其与真实目标</a:t>
            </a:r>
            <a:r>
              <a:rPr kumimoji="1" lang="en-US" altLang="zh-CN" i="1" dirty="0"/>
              <a:t>y</a:t>
            </a:r>
            <a:r>
              <a:rPr kumimoji="1" lang="zh-CN" altLang="en-US" dirty="0"/>
              <a:t>之间的距离。该距离表示当前网络输出结果的质量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在基于图像数据的多类别分类任务中，通常采用交叉熵损失函数对此距离进行计算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交叉熵损失：衡量的是输出为</a:t>
            </a:r>
            <a:r>
              <a:rPr kumimoji="1" lang="en-US" altLang="zh-CN" dirty="0"/>
              <a:t>0</a:t>
            </a:r>
            <a:r>
              <a:rPr kumimoji="1" lang="zh-CN" altLang="en-US" dirty="0"/>
              <a:t>到</a:t>
            </a:r>
            <a:r>
              <a:rPr kumimoji="1" lang="en-US" altLang="zh-CN" dirty="0"/>
              <a:t>1</a:t>
            </a:r>
            <a:r>
              <a:rPr kumimoji="1" lang="zh-CN" altLang="en-US" dirty="0"/>
              <a:t>之间概率值的分类模型的性能。随着预测概率与实际标签的偏离，交叉熵损失会增加。</a:t>
            </a:r>
            <a:endParaRPr kumimoji="1" lang="en-US" altLang="zh-CN" dirty="0"/>
          </a:p>
          <a:p>
            <a:pPr lvl="2"/>
            <a:r>
              <a:rPr kumimoji="1" lang="zh-CN" altLang="en-US" dirty="0"/>
              <a:t>对于二分类</a:t>
            </a:r>
            <a:endParaRPr kumimoji="1" lang="en-US" altLang="zh-CN" dirty="0"/>
          </a:p>
          <a:p>
            <a:pPr lvl="2"/>
            <a:endParaRPr kumimoji="1" lang="en-US" altLang="zh-CN" dirty="0"/>
          </a:p>
          <a:p>
            <a:pPr lvl="2"/>
            <a:endParaRPr kumimoji="1" lang="en-US" altLang="zh-CN" dirty="0"/>
          </a:p>
          <a:p>
            <a:pPr lvl="2"/>
            <a:r>
              <a:rPr kumimoji="1" lang="zh-CN" altLang="en-US" dirty="0"/>
              <a:t>对于多分类</a:t>
            </a:r>
            <a:r>
              <a:rPr kumimoji="1" lang="en-US" altLang="zh-CN" dirty="0"/>
              <a:t>: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B632841-5FEF-9D44-8AEA-80881FB52A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4506" y="4058407"/>
            <a:ext cx="1312497" cy="68126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030BFB9-9EE7-C849-B388-268B12F5FA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0239" y="3412784"/>
            <a:ext cx="2983522" cy="345916"/>
          </a:xfrm>
          <a:prstGeom prst="rect">
            <a:avLst/>
          </a:prstGeom>
        </p:spPr>
      </p:pic>
      <p:sp>
        <p:nvSpPr>
          <p:cNvPr id="10" name="标题 1">
            <a:extLst>
              <a:ext uri="{FF2B5EF4-FFF2-40B4-BE49-F238E27FC236}">
                <a16:creationId xmlns:a16="http://schemas.microsoft.com/office/drawing/2014/main" id="{6D1EA5D4-EA43-7E45-9329-D7BAD549F2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498872"/>
          </a:xfrm>
        </p:spPr>
        <p:txBody>
          <a:bodyPr/>
          <a:lstStyle/>
          <a:p>
            <a:r>
              <a:rPr lang="zh-CN" altLang="en-US" dirty="0"/>
              <a:t>网络搭建与模型优化</a:t>
            </a:r>
          </a:p>
        </p:txBody>
      </p:sp>
    </p:spTree>
    <p:extLst>
      <p:ext uri="{BB962C8B-B14F-4D97-AF65-F5344CB8AC3E}">
        <p14:creationId xmlns:p14="http://schemas.microsoft.com/office/powerpoint/2010/main" val="2552375668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2">
            <a:extLst>
              <a:ext uri="{FF2B5EF4-FFF2-40B4-BE49-F238E27FC236}">
                <a16:creationId xmlns:a16="http://schemas.microsoft.com/office/drawing/2014/main" id="{7526A6A6-F64F-EE46-B2DA-3B055D6428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19150"/>
            <a:ext cx="8229600" cy="4957396"/>
          </a:xfrm>
        </p:spPr>
        <p:txBody>
          <a:bodyPr>
            <a:normAutofit/>
          </a:bodyPr>
          <a:lstStyle/>
          <a:p>
            <a:r>
              <a:rPr kumimoji="1" lang="zh-CN" altLang="en-US" dirty="0"/>
              <a:t>损失函数</a:t>
            </a:r>
          </a:p>
          <a:p>
            <a:pPr lvl="1"/>
            <a:r>
              <a:rPr kumimoji="1" lang="zh-CN" altLang="en-US" dirty="0"/>
              <a:t>交叉熵损失：衡量的是输出为</a:t>
            </a:r>
            <a:r>
              <a:rPr kumimoji="1" lang="en-US" altLang="zh-CN" dirty="0"/>
              <a:t>0</a:t>
            </a:r>
            <a:r>
              <a:rPr kumimoji="1" lang="zh-CN" altLang="en-US" dirty="0"/>
              <a:t>到</a:t>
            </a:r>
            <a:r>
              <a:rPr kumimoji="1" lang="en-US" altLang="zh-CN" dirty="0"/>
              <a:t>1</a:t>
            </a:r>
            <a:r>
              <a:rPr kumimoji="1" lang="zh-CN" altLang="en-US" dirty="0"/>
              <a:t>之间概率值的分类模型的性能。随着预测概率与实际标签的偏离，交叉熵损失会增加。</a:t>
            </a:r>
            <a:endParaRPr kumimoji="1" lang="en-US" altLang="zh-CN" dirty="0"/>
          </a:p>
          <a:p>
            <a:pPr lvl="2"/>
            <a:r>
              <a:rPr kumimoji="1" lang="zh-CN" altLang="en-US" dirty="0"/>
              <a:t>对于二分类</a:t>
            </a:r>
            <a:r>
              <a:rPr kumimoji="1" lang="en-US" altLang="zh-CN" dirty="0"/>
              <a:t>:</a:t>
            </a:r>
          </a:p>
          <a:p>
            <a:pPr lvl="2"/>
            <a:endParaRPr kumimoji="1" lang="en-US" altLang="zh-CN" dirty="0"/>
          </a:p>
          <a:p>
            <a:pPr lvl="2"/>
            <a:endParaRPr kumimoji="1" lang="en-US" altLang="zh-CN" dirty="0"/>
          </a:p>
          <a:p>
            <a:pPr lvl="2"/>
            <a:r>
              <a:rPr kumimoji="1" lang="zh-CN" altLang="en-US" dirty="0"/>
              <a:t>对于多分类</a:t>
            </a:r>
            <a:r>
              <a:rPr kumimoji="1" lang="en-US" altLang="zh-CN" dirty="0"/>
              <a:t>: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C49B3FC-EC15-2D49-A39F-AB893216F3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7260" y="2957214"/>
            <a:ext cx="1312497" cy="68126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661B7E9-AA00-4047-A56B-072D2E42C1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0239" y="2187009"/>
            <a:ext cx="2983522" cy="345916"/>
          </a:xfrm>
          <a:prstGeom prst="rect">
            <a:avLst/>
          </a:prstGeom>
        </p:spPr>
      </p:pic>
      <p:sp>
        <p:nvSpPr>
          <p:cNvPr id="8" name="标题 1">
            <a:extLst>
              <a:ext uri="{FF2B5EF4-FFF2-40B4-BE49-F238E27FC236}">
                <a16:creationId xmlns:a16="http://schemas.microsoft.com/office/drawing/2014/main" id="{DFA927CE-EFAC-F14C-816E-993894E0C5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498872"/>
          </a:xfrm>
        </p:spPr>
        <p:txBody>
          <a:bodyPr/>
          <a:lstStyle/>
          <a:p>
            <a:r>
              <a:rPr lang="zh-CN" altLang="en-US" dirty="0"/>
              <a:t>网络搭建与模型优化</a:t>
            </a:r>
          </a:p>
        </p:txBody>
      </p:sp>
    </p:spTree>
    <p:extLst>
      <p:ext uri="{BB962C8B-B14F-4D97-AF65-F5344CB8AC3E}">
        <p14:creationId xmlns:p14="http://schemas.microsoft.com/office/powerpoint/2010/main" val="693088666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2">
            <a:extLst>
              <a:ext uri="{FF2B5EF4-FFF2-40B4-BE49-F238E27FC236}">
                <a16:creationId xmlns:a16="http://schemas.microsoft.com/office/drawing/2014/main" id="{100B957F-C77A-984D-8CCA-8F21CAE751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19150"/>
            <a:ext cx="8229600" cy="851388"/>
          </a:xfrm>
        </p:spPr>
        <p:txBody>
          <a:bodyPr>
            <a:normAutofit/>
          </a:bodyPr>
          <a:lstStyle/>
          <a:p>
            <a:r>
              <a:rPr kumimoji="1" lang="zh-CN" altLang="en-US" dirty="0"/>
              <a:t>损失函数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PyTorch</a:t>
            </a:r>
            <a:r>
              <a:rPr kumimoji="1" lang="zh-CN" altLang="en-US" dirty="0"/>
              <a:t>中的交叉熵函数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B266ED0-8ED4-2A40-AFC4-6A3C534662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3145" y="1784838"/>
            <a:ext cx="6277709" cy="564851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2E1D886B-29F2-4A40-9444-E4CBCFE085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3145" y="2701381"/>
            <a:ext cx="6093069" cy="1009901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0E341DA2-FFF4-944E-9545-54EC7E8C0C6C}"/>
              </a:ext>
            </a:extLst>
          </p:cNvPr>
          <p:cNvSpPr/>
          <p:nvPr/>
        </p:nvSpPr>
        <p:spPr>
          <a:xfrm>
            <a:off x="3795614" y="3105772"/>
            <a:ext cx="965421" cy="52094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6C3E1A0-1285-2B47-982B-2FFF50927249}"/>
              </a:ext>
            </a:extLst>
          </p:cNvPr>
          <p:cNvSpPr txBox="1"/>
          <p:nvPr/>
        </p:nvSpPr>
        <p:spPr>
          <a:xfrm>
            <a:off x="3795614" y="3792507"/>
            <a:ext cx="9888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>
                <a:solidFill>
                  <a:srgbClr val="C00000"/>
                </a:solidFill>
              </a:rPr>
              <a:t>softmax</a:t>
            </a:r>
            <a:r>
              <a:rPr kumimoji="1" lang="zh-CN" altLang="en-US" dirty="0">
                <a:solidFill>
                  <a:srgbClr val="C00000"/>
                </a:solidFill>
              </a:rPr>
              <a:t> </a:t>
            </a:r>
            <a:endParaRPr kumimoji="1" lang="en-US" altLang="zh-CN" dirty="0">
              <a:solidFill>
                <a:srgbClr val="C00000"/>
              </a:solidFill>
            </a:endParaRPr>
          </a:p>
          <a:p>
            <a:r>
              <a:rPr kumimoji="1" lang="en-US" altLang="zh-CN" dirty="0">
                <a:solidFill>
                  <a:srgbClr val="C00000"/>
                </a:solidFill>
              </a:rPr>
              <a:t>function</a:t>
            </a:r>
            <a:endParaRPr kumimoji="1" lang="zh-CN" altLang="en-US" dirty="0">
              <a:solidFill>
                <a:srgbClr val="C00000"/>
              </a:solidFill>
            </a:endParaRPr>
          </a:p>
        </p:txBody>
      </p:sp>
      <p:sp>
        <p:nvSpPr>
          <p:cNvPr id="10" name="标题 1">
            <a:extLst>
              <a:ext uri="{FF2B5EF4-FFF2-40B4-BE49-F238E27FC236}">
                <a16:creationId xmlns:a16="http://schemas.microsoft.com/office/drawing/2014/main" id="{61FDC692-51DD-6C4F-8F9F-A91F08183D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498872"/>
          </a:xfrm>
        </p:spPr>
        <p:txBody>
          <a:bodyPr/>
          <a:lstStyle/>
          <a:p>
            <a:r>
              <a:rPr lang="zh-CN" altLang="en-US" dirty="0"/>
              <a:t>网络搭建与模型优化</a:t>
            </a:r>
          </a:p>
        </p:txBody>
      </p:sp>
    </p:spTree>
    <p:extLst>
      <p:ext uri="{BB962C8B-B14F-4D97-AF65-F5344CB8AC3E}">
        <p14:creationId xmlns:p14="http://schemas.microsoft.com/office/powerpoint/2010/main" val="2089551202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2">
            <a:extLst>
              <a:ext uri="{FF2B5EF4-FFF2-40B4-BE49-F238E27FC236}">
                <a16:creationId xmlns:a16="http://schemas.microsoft.com/office/drawing/2014/main" id="{395818A3-B444-8840-865B-0104E773F0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19150"/>
            <a:ext cx="8229600" cy="3506665"/>
          </a:xfrm>
        </p:spPr>
        <p:txBody>
          <a:bodyPr>
            <a:normAutofit/>
          </a:bodyPr>
          <a:lstStyle/>
          <a:p>
            <a:r>
              <a:rPr kumimoji="1" lang="zh-CN" altLang="en-US" dirty="0"/>
              <a:t>损失函数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PyTorch</a:t>
            </a:r>
            <a:r>
              <a:rPr kumimoji="1" lang="zh-CN" altLang="en-US" dirty="0"/>
              <a:t>中的交叉熵函数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交叉熵损失函数的实例化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优化方法的声明与实例化</a:t>
            </a:r>
            <a:endParaRPr kumimoji="1" lang="en-US" altLang="zh-CN" dirty="0"/>
          </a:p>
          <a:p>
            <a:pPr lvl="1"/>
            <a:endParaRPr kumimoji="1"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6EF762F-4193-3B46-82F5-C011F0A12E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9200" y="1973383"/>
            <a:ext cx="4165600" cy="7874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423E168-232D-DC47-9F63-74A6C171CE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8446" y="3709376"/>
            <a:ext cx="5287108" cy="730739"/>
          </a:xfrm>
          <a:prstGeom prst="rect">
            <a:avLst/>
          </a:prstGeom>
        </p:spPr>
      </p:pic>
      <p:sp>
        <p:nvSpPr>
          <p:cNvPr id="9" name="标题 1">
            <a:extLst>
              <a:ext uri="{FF2B5EF4-FFF2-40B4-BE49-F238E27FC236}">
                <a16:creationId xmlns:a16="http://schemas.microsoft.com/office/drawing/2014/main" id="{991692D4-8134-6A4F-910E-57C4D5A70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498872"/>
          </a:xfrm>
        </p:spPr>
        <p:txBody>
          <a:bodyPr/>
          <a:lstStyle/>
          <a:p>
            <a:r>
              <a:rPr lang="zh-CN" altLang="en-US" dirty="0"/>
              <a:t>网络搭建与模型优化</a:t>
            </a:r>
          </a:p>
        </p:txBody>
      </p:sp>
    </p:spTree>
    <p:extLst>
      <p:ext uri="{BB962C8B-B14F-4D97-AF65-F5344CB8AC3E}">
        <p14:creationId xmlns:p14="http://schemas.microsoft.com/office/powerpoint/2010/main" val="1094639048"/>
      </p:ext>
    </p:extLst>
  </p:cSld>
  <p:clrMapOvr>
    <a:masterClrMapping/>
  </p:clrMapOvr>
  <p:transition spd="slow">
    <p:pull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2">
            <a:extLst>
              <a:ext uri="{FF2B5EF4-FFF2-40B4-BE49-F238E27FC236}">
                <a16:creationId xmlns:a16="http://schemas.microsoft.com/office/drawing/2014/main" id="{395818A3-B444-8840-865B-0104E773F0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19151"/>
            <a:ext cx="8229600" cy="781050"/>
          </a:xfrm>
        </p:spPr>
        <p:txBody>
          <a:bodyPr>
            <a:normAutofit/>
          </a:bodyPr>
          <a:lstStyle/>
          <a:p>
            <a:r>
              <a:rPr kumimoji="1" lang="zh-CN" altLang="en-US" dirty="0"/>
              <a:t>模型训练</a:t>
            </a:r>
            <a:endParaRPr kumimoji="1" lang="en-US" altLang="zh-CN" dirty="0"/>
          </a:p>
        </p:txBody>
      </p:sp>
      <p:sp>
        <p:nvSpPr>
          <p:cNvPr id="10" name="圆角矩形 9">
            <a:extLst>
              <a:ext uri="{FF2B5EF4-FFF2-40B4-BE49-F238E27FC236}">
                <a16:creationId xmlns:a16="http://schemas.microsoft.com/office/drawing/2014/main" id="{0ACA9EF3-DAD6-3D4E-A2F2-4AFF57343117}"/>
              </a:ext>
            </a:extLst>
          </p:cNvPr>
          <p:cNvSpPr/>
          <p:nvPr/>
        </p:nvSpPr>
        <p:spPr>
          <a:xfrm>
            <a:off x="2700712" y="793585"/>
            <a:ext cx="1193800" cy="495300"/>
          </a:xfrm>
          <a:prstGeom prst="roundRect">
            <a:avLst>
              <a:gd name="adj" fmla="val 769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网络定义</a:t>
            </a:r>
          </a:p>
        </p:txBody>
      </p:sp>
      <p:sp>
        <p:nvSpPr>
          <p:cNvPr id="11" name="圆角矩形 10">
            <a:extLst>
              <a:ext uri="{FF2B5EF4-FFF2-40B4-BE49-F238E27FC236}">
                <a16:creationId xmlns:a16="http://schemas.microsoft.com/office/drawing/2014/main" id="{8DDA3961-3785-8E43-A6F7-3D6C2F07D083}"/>
              </a:ext>
            </a:extLst>
          </p:cNvPr>
          <p:cNvSpPr/>
          <p:nvPr/>
        </p:nvSpPr>
        <p:spPr>
          <a:xfrm>
            <a:off x="4573314" y="793585"/>
            <a:ext cx="1193800" cy="495300"/>
          </a:xfrm>
          <a:prstGeom prst="roundRect">
            <a:avLst>
              <a:gd name="adj" fmla="val 769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损失函数</a:t>
            </a:r>
          </a:p>
        </p:txBody>
      </p:sp>
      <p:sp>
        <p:nvSpPr>
          <p:cNvPr id="12" name="圆角矩形 11">
            <a:extLst>
              <a:ext uri="{FF2B5EF4-FFF2-40B4-BE49-F238E27FC236}">
                <a16:creationId xmlns:a16="http://schemas.microsoft.com/office/drawing/2014/main" id="{37A1E817-4323-E841-9ABB-4A595281D866}"/>
              </a:ext>
            </a:extLst>
          </p:cNvPr>
          <p:cNvSpPr/>
          <p:nvPr/>
        </p:nvSpPr>
        <p:spPr>
          <a:xfrm>
            <a:off x="6340712" y="789602"/>
            <a:ext cx="1193800" cy="495300"/>
          </a:xfrm>
          <a:prstGeom prst="roundRect">
            <a:avLst>
              <a:gd name="adj" fmla="val 769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优化方法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FCE31360-6D17-E24B-91B6-65AD24F6816B}"/>
              </a:ext>
            </a:extLst>
          </p:cNvPr>
          <p:cNvSpPr/>
          <p:nvPr/>
        </p:nvSpPr>
        <p:spPr>
          <a:xfrm>
            <a:off x="1847857" y="2228124"/>
            <a:ext cx="413238" cy="11166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</a:rPr>
              <a:t>数据输入</a:t>
            </a:r>
          </a:p>
        </p:txBody>
      </p:sp>
      <p:cxnSp>
        <p:nvCxnSpPr>
          <p:cNvPr id="28" name="直线箭头连接符 27">
            <a:extLst>
              <a:ext uri="{FF2B5EF4-FFF2-40B4-BE49-F238E27FC236}">
                <a16:creationId xmlns:a16="http://schemas.microsoft.com/office/drawing/2014/main" id="{71CB1594-92B7-D445-BB39-1093AE1D04A7}"/>
              </a:ext>
            </a:extLst>
          </p:cNvPr>
          <p:cNvCxnSpPr>
            <a:stCxn id="13" idx="3"/>
          </p:cNvCxnSpPr>
          <p:nvPr/>
        </p:nvCxnSpPr>
        <p:spPr>
          <a:xfrm>
            <a:off x="2261095" y="2786430"/>
            <a:ext cx="64036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矩形 28">
            <a:extLst>
              <a:ext uri="{FF2B5EF4-FFF2-40B4-BE49-F238E27FC236}">
                <a16:creationId xmlns:a16="http://schemas.microsoft.com/office/drawing/2014/main" id="{1E591599-C3F6-C047-887E-F6E50F0F23C6}"/>
              </a:ext>
            </a:extLst>
          </p:cNvPr>
          <p:cNvSpPr/>
          <p:nvPr/>
        </p:nvSpPr>
        <p:spPr>
          <a:xfrm>
            <a:off x="2919542" y="2228124"/>
            <a:ext cx="413238" cy="11166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</a:rPr>
              <a:t>模型处理</a:t>
            </a:r>
          </a:p>
        </p:txBody>
      </p:sp>
      <p:cxnSp>
        <p:nvCxnSpPr>
          <p:cNvPr id="30" name="直线箭头连接符 29">
            <a:extLst>
              <a:ext uri="{FF2B5EF4-FFF2-40B4-BE49-F238E27FC236}">
                <a16:creationId xmlns:a16="http://schemas.microsoft.com/office/drawing/2014/main" id="{703B90F9-CDA3-5744-895A-DAEB11F583D9}"/>
              </a:ext>
            </a:extLst>
          </p:cNvPr>
          <p:cNvCxnSpPr/>
          <p:nvPr/>
        </p:nvCxnSpPr>
        <p:spPr>
          <a:xfrm>
            <a:off x="3332780" y="2786430"/>
            <a:ext cx="64036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 30">
            <a:extLst>
              <a:ext uri="{FF2B5EF4-FFF2-40B4-BE49-F238E27FC236}">
                <a16:creationId xmlns:a16="http://schemas.microsoft.com/office/drawing/2014/main" id="{B27304DB-39B8-EF4A-BE53-9436CD794E09}"/>
              </a:ext>
            </a:extLst>
          </p:cNvPr>
          <p:cNvSpPr/>
          <p:nvPr/>
        </p:nvSpPr>
        <p:spPr>
          <a:xfrm>
            <a:off x="3991227" y="2228124"/>
            <a:ext cx="413238" cy="11166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</a:rPr>
              <a:t>损失计算</a:t>
            </a:r>
          </a:p>
        </p:txBody>
      </p:sp>
      <p:cxnSp>
        <p:nvCxnSpPr>
          <p:cNvPr id="32" name="直线箭头连接符 31">
            <a:extLst>
              <a:ext uri="{FF2B5EF4-FFF2-40B4-BE49-F238E27FC236}">
                <a16:creationId xmlns:a16="http://schemas.microsoft.com/office/drawing/2014/main" id="{BBF46297-14FF-C04D-8A0D-81CDE7B86827}"/>
              </a:ext>
            </a:extLst>
          </p:cNvPr>
          <p:cNvCxnSpPr/>
          <p:nvPr/>
        </p:nvCxnSpPr>
        <p:spPr>
          <a:xfrm>
            <a:off x="4416172" y="2786430"/>
            <a:ext cx="64036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矩形 32">
            <a:extLst>
              <a:ext uri="{FF2B5EF4-FFF2-40B4-BE49-F238E27FC236}">
                <a16:creationId xmlns:a16="http://schemas.microsoft.com/office/drawing/2014/main" id="{A20922B3-9ED9-C145-8E68-29CDAD7F5ADC}"/>
              </a:ext>
            </a:extLst>
          </p:cNvPr>
          <p:cNvSpPr/>
          <p:nvPr/>
        </p:nvSpPr>
        <p:spPr>
          <a:xfrm>
            <a:off x="5074619" y="2228124"/>
            <a:ext cx="413238" cy="11166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</a:rPr>
              <a:t>梯度计算</a:t>
            </a:r>
          </a:p>
        </p:txBody>
      </p:sp>
      <p:cxnSp>
        <p:nvCxnSpPr>
          <p:cNvPr id="34" name="直线箭头连接符 33">
            <a:extLst>
              <a:ext uri="{FF2B5EF4-FFF2-40B4-BE49-F238E27FC236}">
                <a16:creationId xmlns:a16="http://schemas.microsoft.com/office/drawing/2014/main" id="{AC8C3006-4041-0441-A6B6-24353571D2A7}"/>
              </a:ext>
            </a:extLst>
          </p:cNvPr>
          <p:cNvCxnSpPr/>
          <p:nvPr/>
        </p:nvCxnSpPr>
        <p:spPr>
          <a:xfrm>
            <a:off x="5499564" y="2786430"/>
            <a:ext cx="64036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矩形 34">
            <a:extLst>
              <a:ext uri="{FF2B5EF4-FFF2-40B4-BE49-F238E27FC236}">
                <a16:creationId xmlns:a16="http://schemas.microsoft.com/office/drawing/2014/main" id="{AD17AEF5-F15E-BF45-821C-9E129FDBCA7F}"/>
              </a:ext>
            </a:extLst>
          </p:cNvPr>
          <p:cNvSpPr/>
          <p:nvPr/>
        </p:nvSpPr>
        <p:spPr>
          <a:xfrm>
            <a:off x="6158011" y="2228124"/>
            <a:ext cx="413238" cy="11166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</a:rPr>
              <a:t>参数优化</a:t>
            </a:r>
          </a:p>
        </p:txBody>
      </p:sp>
      <p:cxnSp>
        <p:nvCxnSpPr>
          <p:cNvPr id="37" name="肘形连接符 36">
            <a:extLst>
              <a:ext uri="{FF2B5EF4-FFF2-40B4-BE49-F238E27FC236}">
                <a16:creationId xmlns:a16="http://schemas.microsoft.com/office/drawing/2014/main" id="{58AAA1FD-0576-CA4E-9F15-DCAEB5955DB2}"/>
              </a:ext>
            </a:extLst>
          </p:cNvPr>
          <p:cNvCxnSpPr>
            <a:stCxn id="35" idx="3"/>
            <a:endCxn id="13" idx="1"/>
          </p:cNvCxnSpPr>
          <p:nvPr/>
        </p:nvCxnSpPr>
        <p:spPr>
          <a:xfrm flipH="1">
            <a:off x="1847857" y="2786430"/>
            <a:ext cx="4723392" cy="12700"/>
          </a:xfrm>
          <a:prstGeom prst="bentConnector5">
            <a:avLst>
              <a:gd name="adj1" fmla="val -29969"/>
              <a:gd name="adj2" fmla="val 10142260"/>
              <a:gd name="adj3" fmla="val 125688"/>
            </a:avLst>
          </a:prstGeom>
          <a:ln w="1905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圆角矩形 40">
            <a:extLst>
              <a:ext uri="{FF2B5EF4-FFF2-40B4-BE49-F238E27FC236}">
                <a16:creationId xmlns:a16="http://schemas.microsoft.com/office/drawing/2014/main" id="{F10B4F13-78E9-5F4A-827F-1E3D1F5B4FC3}"/>
              </a:ext>
            </a:extLst>
          </p:cNvPr>
          <p:cNvSpPr/>
          <p:nvPr/>
        </p:nvSpPr>
        <p:spPr>
          <a:xfrm>
            <a:off x="1573821" y="2048607"/>
            <a:ext cx="5363308" cy="1516673"/>
          </a:xfrm>
          <a:prstGeom prst="roundRect">
            <a:avLst>
              <a:gd name="adj" fmla="val 8111"/>
            </a:avLst>
          </a:prstGeom>
          <a:noFill/>
          <a:ln w="1905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7D9BDD00-11D8-3A48-BF76-37CE33DE4EF1}"/>
              </a:ext>
            </a:extLst>
          </p:cNvPr>
          <p:cNvSpPr txBox="1"/>
          <p:nvPr/>
        </p:nvSpPr>
        <p:spPr>
          <a:xfrm>
            <a:off x="2822642" y="1682518"/>
            <a:ext cx="3187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rgbClr val="00B050"/>
                </a:solidFill>
              </a:rPr>
              <a:t>单批量数据下的一次模型训练</a:t>
            </a: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FB00058B-21FD-1244-BFEF-FB4C4DD0B1B3}"/>
              </a:ext>
            </a:extLst>
          </p:cNvPr>
          <p:cNvSpPr txBox="1"/>
          <p:nvPr/>
        </p:nvSpPr>
        <p:spPr>
          <a:xfrm>
            <a:off x="2978470" y="4079316"/>
            <a:ext cx="3187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chemeClr val="accent5">
                    <a:lumMod val="75000"/>
                  </a:schemeClr>
                </a:solidFill>
              </a:rPr>
              <a:t>完整数据下的迭代模型训练</a:t>
            </a:r>
          </a:p>
        </p:txBody>
      </p:sp>
      <p:sp>
        <p:nvSpPr>
          <p:cNvPr id="22" name="标题 1">
            <a:extLst>
              <a:ext uri="{FF2B5EF4-FFF2-40B4-BE49-F238E27FC236}">
                <a16:creationId xmlns:a16="http://schemas.microsoft.com/office/drawing/2014/main" id="{6C664CED-F040-F149-8270-25C0AAE77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498872"/>
          </a:xfrm>
        </p:spPr>
        <p:txBody>
          <a:bodyPr/>
          <a:lstStyle/>
          <a:p>
            <a:r>
              <a:rPr lang="zh-CN" altLang="en-US" dirty="0"/>
              <a:t>网络搭建与模型优化</a:t>
            </a:r>
          </a:p>
        </p:txBody>
      </p:sp>
    </p:spTree>
    <p:extLst>
      <p:ext uri="{BB962C8B-B14F-4D97-AF65-F5344CB8AC3E}">
        <p14:creationId xmlns:p14="http://schemas.microsoft.com/office/powerpoint/2010/main" val="3189370827"/>
      </p:ext>
    </p:extLst>
  </p:cSld>
  <p:clrMapOvr>
    <a:masterClrMapping/>
  </p:clrMapOvr>
  <p:transition spd="slow">
    <p:pull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2">
            <a:extLst>
              <a:ext uri="{FF2B5EF4-FFF2-40B4-BE49-F238E27FC236}">
                <a16:creationId xmlns:a16="http://schemas.microsoft.com/office/drawing/2014/main" id="{395818A3-B444-8840-865B-0104E773F0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19151"/>
            <a:ext cx="3349869" cy="498872"/>
          </a:xfrm>
        </p:spPr>
        <p:txBody>
          <a:bodyPr>
            <a:normAutofit/>
          </a:bodyPr>
          <a:lstStyle/>
          <a:p>
            <a:r>
              <a:rPr kumimoji="1" lang="zh-CN" altLang="en-US" dirty="0"/>
              <a:t>模型训练</a:t>
            </a:r>
            <a:endParaRPr kumimoji="1" lang="en-US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3248912-2C68-814A-8F0A-C81B4AA3A7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2716" y="1231706"/>
            <a:ext cx="4756638" cy="3426540"/>
          </a:xfrm>
          <a:prstGeom prst="rect">
            <a:avLst/>
          </a:prstGeom>
        </p:spPr>
      </p:pic>
      <p:sp>
        <p:nvSpPr>
          <p:cNvPr id="7" name="标题 1">
            <a:extLst>
              <a:ext uri="{FF2B5EF4-FFF2-40B4-BE49-F238E27FC236}">
                <a16:creationId xmlns:a16="http://schemas.microsoft.com/office/drawing/2014/main" id="{E81F67EE-65C2-554F-B0BC-BF74FD5572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498872"/>
          </a:xfrm>
        </p:spPr>
        <p:txBody>
          <a:bodyPr/>
          <a:lstStyle/>
          <a:p>
            <a:r>
              <a:rPr lang="zh-CN" altLang="en-US" dirty="0"/>
              <a:t>网络搭建与模型优化</a:t>
            </a:r>
          </a:p>
        </p:txBody>
      </p:sp>
    </p:spTree>
    <p:extLst>
      <p:ext uri="{BB962C8B-B14F-4D97-AF65-F5344CB8AC3E}">
        <p14:creationId xmlns:p14="http://schemas.microsoft.com/office/powerpoint/2010/main" val="617760959"/>
      </p:ext>
    </p:extLst>
  </p:cSld>
  <p:clrMapOvr>
    <a:masterClrMapping/>
  </p:clrMapOvr>
  <p:transition spd="slow">
    <p:pull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2">
            <a:extLst>
              <a:ext uri="{FF2B5EF4-FFF2-40B4-BE49-F238E27FC236}">
                <a16:creationId xmlns:a16="http://schemas.microsoft.com/office/drawing/2014/main" id="{395818A3-B444-8840-865B-0104E773F0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19151"/>
            <a:ext cx="3349869" cy="498872"/>
          </a:xfrm>
        </p:spPr>
        <p:txBody>
          <a:bodyPr>
            <a:normAutofit/>
          </a:bodyPr>
          <a:lstStyle/>
          <a:p>
            <a:r>
              <a:rPr kumimoji="1" lang="zh-CN" altLang="en-US" dirty="0"/>
              <a:t>模型训练</a:t>
            </a:r>
            <a:endParaRPr kumimoji="1" lang="en-US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3248912-2C68-814A-8F0A-C81B4AA3A7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2716" y="1231706"/>
            <a:ext cx="4756638" cy="342654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73F2FCE9-DF48-FA40-BC45-2C820DEA8310}"/>
              </a:ext>
            </a:extLst>
          </p:cNvPr>
          <p:cNvSpPr/>
          <p:nvPr/>
        </p:nvSpPr>
        <p:spPr>
          <a:xfrm>
            <a:off x="2411292" y="1264155"/>
            <a:ext cx="1488563" cy="25419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" name="直线箭头连接符 2">
            <a:extLst>
              <a:ext uri="{FF2B5EF4-FFF2-40B4-BE49-F238E27FC236}">
                <a16:creationId xmlns:a16="http://schemas.microsoft.com/office/drawing/2014/main" id="{24466CBA-B96D-E24A-8010-B34EF0F91FE3}"/>
              </a:ext>
            </a:extLst>
          </p:cNvPr>
          <p:cNvCxnSpPr>
            <a:cxnSpLocks/>
            <a:stCxn id="8" idx="3"/>
            <a:endCxn id="7" idx="1"/>
          </p:cNvCxnSpPr>
          <p:nvPr/>
        </p:nvCxnSpPr>
        <p:spPr>
          <a:xfrm flipV="1">
            <a:off x="1576656" y="1391252"/>
            <a:ext cx="834636" cy="18309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35264E1C-5006-0744-965E-A45EB9911774}"/>
              </a:ext>
            </a:extLst>
          </p:cNvPr>
          <p:cNvSpPr txBox="1"/>
          <p:nvPr/>
        </p:nvSpPr>
        <p:spPr>
          <a:xfrm>
            <a:off x="673845" y="1312735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dirty="0">
                <a:solidFill>
                  <a:srgbClr val="C00000"/>
                </a:solidFill>
              </a:rPr>
              <a:t>全部数据</a:t>
            </a:r>
            <a:endParaRPr kumimoji="1" lang="en-US" altLang="zh-CN" sz="1400" dirty="0">
              <a:solidFill>
                <a:srgbClr val="C00000"/>
              </a:solidFill>
            </a:endParaRPr>
          </a:p>
          <a:p>
            <a:r>
              <a:rPr kumimoji="1" lang="zh-CN" altLang="en-US" sz="1400" dirty="0">
                <a:solidFill>
                  <a:srgbClr val="C00000"/>
                </a:solidFill>
              </a:rPr>
              <a:t>迭代次数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CCDA932F-EA6A-B54A-B121-DAF4E21CA3DA}"/>
              </a:ext>
            </a:extLst>
          </p:cNvPr>
          <p:cNvSpPr/>
          <p:nvPr/>
        </p:nvSpPr>
        <p:spPr>
          <a:xfrm>
            <a:off x="2923850" y="1844879"/>
            <a:ext cx="3296299" cy="30539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EF9DE5A-6287-374B-B81E-C6F758AF68B6}"/>
              </a:ext>
            </a:extLst>
          </p:cNvPr>
          <p:cNvSpPr txBox="1"/>
          <p:nvPr/>
        </p:nvSpPr>
        <p:spPr>
          <a:xfrm>
            <a:off x="6761283" y="1835955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dirty="0">
                <a:solidFill>
                  <a:srgbClr val="C00000"/>
                </a:solidFill>
              </a:rPr>
              <a:t>获取当前批次数据</a:t>
            </a:r>
          </a:p>
        </p:txBody>
      </p:sp>
      <p:cxnSp>
        <p:nvCxnSpPr>
          <p:cNvPr id="18" name="直线箭头连接符 17">
            <a:extLst>
              <a:ext uri="{FF2B5EF4-FFF2-40B4-BE49-F238E27FC236}">
                <a16:creationId xmlns:a16="http://schemas.microsoft.com/office/drawing/2014/main" id="{494EDEF8-B400-C54B-AB6C-1B0F9C01AB86}"/>
              </a:ext>
            </a:extLst>
          </p:cNvPr>
          <p:cNvCxnSpPr>
            <a:cxnSpLocks/>
            <a:stCxn id="14" idx="1"/>
            <a:endCxn id="11" idx="3"/>
          </p:cNvCxnSpPr>
          <p:nvPr/>
        </p:nvCxnSpPr>
        <p:spPr>
          <a:xfrm flipH="1">
            <a:off x="6220149" y="1989844"/>
            <a:ext cx="541134" cy="773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>
            <a:extLst>
              <a:ext uri="{FF2B5EF4-FFF2-40B4-BE49-F238E27FC236}">
                <a16:creationId xmlns:a16="http://schemas.microsoft.com/office/drawing/2014/main" id="{E1ED8880-9661-C444-8A01-3098B144F014}"/>
              </a:ext>
            </a:extLst>
          </p:cNvPr>
          <p:cNvSpPr/>
          <p:nvPr/>
        </p:nvSpPr>
        <p:spPr>
          <a:xfrm>
            <a:off x="2923850" y="2257434"/>
            <a:ext cx="3296299" cy="30539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06E7303A-0A2B-F843-8657-1F6045070E05}"/>
              </a:ext>
            </a:extLst>
          </p:cNvPr>
          <p:cNvSpPr txBox="1"/>
          <p:nvPr/>
        </p:nvSpPr>
        <p:spPr>
          <a:xfrm>
            <a:off x="6761282" y="2257434"/>
            <a:ext cx="18004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dirty="0">
                <a:solidFill>
                  <a:srgbClr val="C00000"/>
                </a:solidFill>
              </a:rPr>
              <a:t>清空模型参数的梯度</a:t>
            </a:r>
          </a:p>
        </p:txBody>
      </p:sp>
      <p:cxnSp>
        <p:nvCxnSpPr>
          <p:cNvPr id="23" name="直线箭头连接符 22">
            <a:extLst>
              <a:ext uri="{FF2B5EF4-FFF2-40B4-BE49-F238E27FC236}">
                <a16:creationId xmlns:a16="http://schemas.microsoft.com/office/drawing/2014/main" id="{A027A61E-6818-5945-AB20-C6BD83B0948B}"/>
              </a:ext>
            </a:extLst>
          </p:cNvPr>
          <p:cNvCxnSpPr>
            <a:cxnSpLocks/>
          </p:cNvCxnSpPr>
          <p:nvPr/>
        </p:nvCxnSpPr>
        <p:spPr>
          <a:xfrm flipH="1">
            <a:off x="6220149" y="2397647"/>
            <a:ext cx="541134" cy="773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>
            <a:extLst>
              <a:ext uri="{FF2B5EF4-FFF2-40B4-BE49-F238E27FC236}">
                <a16:creationId xmlns:a16="http://schemas.microsoft.com/office/drawing/2014/main" id="{CD8011B0-6E59-2D42-A0E9-BC6CBFD708D4}"/>
              </a:ext>
            </a:extLst>
          </p:cNvPr>
          <p:cNvSpPr/>
          <p:nvPr/>
        </p:nvSpPr>
        <p:spPr>
          <a:xfrm>
            <a:off x="2917665" y="2629541"/>
            <a:ext cx="3296299" cy="70658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DB558B86-C877-DD4A-9E57-E11C659FB541}"/>
              </a:ext>
            </a:extLst>
          </p:cNvPr>
          <p:cNvSpPr txBox="1"/>
          <p:nvPr/>
        </p:nvSpPr>
        <p:spPr>
          <a:xfrm>
            <a:off x="6774056" y="2882472"/>
            <a:ext cx="18004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dirty="0">
                <a:solidFill>
                  <a:srgbClr val="C00000"/>
                </a:solidFill>
              </a:rPr>
              <a:t>模型预测与参数优化</a:t>
            </a:r>
          </a:p>
        </p:txBody>
      </p:sp>
      <p:cxnSp>
        <p:nvCxnSpPr>
          <p:cNvPr id="26" name="直线箭头连接符 25">
            <a:extLst>
              <a:ext uri="{FF2B5EF4-FFF2-40B4-BE49-F238E27FC236}">
                <a16:creationId xmlns:a16="http://schemas.microsoft.com/office/drawing/2014/main" id="{3243B05B-E92F-5D4B-88DA-1EE5AF983C49}"/>
              </a:ext>
            </a:extLst>
          </p:cNvPr>
          <p:cNvCxnSpPr>
            <a:cxnSpLocks/>
          </p:cNvCxnSpPr>
          <p:nvPr/>
        </p:nvCxnSpPr>
        <p:spPr>
          <a:xfrm flipH="1">
            <a:off x="6223443" y="3028630"/>
            <a:ext cx="541134" cy="773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标题 1">
            <a:extLst>
              <a:ext uri="{FF2B5EF4-FFF2-40B4-BE49-F238E27FC236}">
                <a16:creationId xmlns:a16="http://schemas.microsoft.com/office/drawing/2014/main" id="{DED329F0-5E9E-E74C-8267-E5824ED27E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498872"/>
          </a:xfrm>
        </p:spPr>
        <p:txBody>
          <a:bodyPr/>
          <a:lstStyle/>
          <a:p>
            <a:r>
              <a:rPr lang="zh-CN" altLang="en-US" dirty="0"/>
              <a:t>网络搭建与模型优化</a:t>
            </a:r>
          </a:p>
        </p:txBody>
      </p:sp>
    </p:spTree>
    <p:extLst>
      <p:ext uri="{BB962C8B-B14F-4D97-AF65-F5344CB8AC3E}">
        <p14:creationId xmlns:p14="http://schemas.microsoft.com/office/powerpoint/2010/main" val="3207663379"/>
      </p:ext>
    </p:extLst>
  </p:cSld>
  <p:clrMapOvr>
    <a:masterClrMapping/>
  </p:clrMapOvr>
  <p:transition spd="slow">
    <p:pull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2">
            <a:extLst>
              <a:ext uri="{FF2B5EF4-FFF2-40B4-BE49-F238E27FC236}">
                <a16:creationId xmlns:a16="http://schemas.microsoft.com/office/drawing/2014/main" id="{656D40A8-E875-9C47-AF1C-0969BE3A5F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19150"/>
            <a:ext cx="7845552" cy="2399538"/>
          </a:xfrm>
        </p:spPr>
        <p:txBody>
          <a:bodyPr>
            <a:normAutofit/>
          </a:bodyPr>
          <a:lstStyle/>
          <a:p>
            <a:r>
              <a:rPr kumimoji="1" lang="zh-CN" altLang="en-US" dirty="0"/>
              <a:t>简单卷积网络训练流程回顾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参见</a:t>
            </a:r>
            <a:r>
              <a:rPr kumimoji="1" lang="en-US" altLang="zh-CN" dirty="0" err="1"/>
              <a:t>simpleConvNet.py</a:t>
            </a:r>
            <a:endParaRPr kumimoji="1" lang="en-US" altLang="zh-CN" dirty="0"/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6E6D7185-BB62-5643-BC7B-BA4949EE2D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498872"/>
          </a:xfrm>
        </p:spPr>
        <p:txBody>
          <a:bodyPr/>
          <a:lstStyle/>
          <a:p>
            <a:r>
              <a:rPr lang="zh-CN" altLang="en-US" dirty="0"/>
              <a:t>网络搭建与模型优化</a:t>
            </a:r>
          </a:p>
        </p:txBody>
      </p:sp>
    </p:spTree>
    <p:extLst>
      <p:ext uri="{BB962C8B-B14F-4D97-AF65-F5344CB8AC3E}">
        <p14:creationId xmlns:p14="http://schemas.microsoft.com/office/powerpoint/2010/main" val="60927180"/>
      </p:ext>
    </p:extLst>
  </p:cSld>
  <p:clrMapOvr>
    <a:masterClrMapping/>
  </p:clrMapOvr>
  <p:transition spd="slow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D83ADBA9-0E1E-3C43-920C-F0E2C46C9B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498872"/>
          </a:xfrm>
        </p:spPr>
        <p:txBody>
          <a:bodyPr/>
          <a:lstStyle/>
          <a:p>
            <a:r>
              <a:rPr lang="zh-CN" altLang="en-US" dirty="0"/>
              <a:t>卷积网络的训练流程</a:t>
            </a:r>
            <a:endParaRPr lang="en" altLang="zh-CN" dirty="0"/>
          </a:p>
        </p:txBody>
      </p:sp>
      <p:pic>
        <p:nvPicPr>
          <p:cNvPr id="3074" name="Picture 2" descr="10 Most Popular Dog Breeds In The United States – Paw.com">
            <a:extLst>
              <a:ext uri="{FF2B5EF4-FFF2-40B4-BE49-F238E27FC236}">
                <a16:creationId xmlns:a16="http://schemas.microsoft.com/office/drawing/2014/main" id="{B648EB7E-6FAB-AC4B-BF5D-BC08D28964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859" y="1777166"/>
            <a:ext cx="1743674" cy="1166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1055504"/>
      </p:ext>
    </p:extLst>
  </p:cSld>
  <p:clrMapOvr>
    <a:masterClrMapping/>
  </p:clrMapOvr>
  <p:transition spd="slow">
    <p:pull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3779912" cy="5143500"/>
          </a:xfrm>
          <a:prstGeom prst="rect">
            <a:avLst/>
          </a:prstGeom>
          <a:solidFill>
            <a:srgbClr val="1A3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995936" y="157881"/>
            <a:ext cx="1210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>
                <a:latin typeface="方正兰亭细黑_GBK" pitchFamily="2" charset="-122"/>
                <a:ea typeface="方正兰亭细黑_GBK" pitchFamily="2" charset="-122"/>
              </a:rPr>
              <a:t>提纲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92101" y="3053758"/>
            <a:ext cx="2697829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人工智能与</a:t>
            </a:r>
            <a:endParaRPr lang="en-US" altLang="zh-CN" sz="2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en-US" altLang="zh-CN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程序设计</a:t>
            </a:r>
          </a:p>
        </p:txBody>
      </p:sp>
      <p:grpSp>
        <p:nvGrpSpPr>
          <p:cNvPr id="33" name="组合 32"/>
          <p:cNvGrpSpPr/>
          <p:nvPr/>
        </p:nvGrpSpPr>
        <p:grpSpPr>
          <a:xfrm>
            <a:off x="1239403" y="947342"/>
            <a:ext cx="1301106" cy="1301106"/>
            <a:chOff x="2262782" y="1446400"/>
            <a:chExt cx="1301106" cy="1301106"/>
          </a:xfrm>
        </p:grpSpPr>
        <p:sp>
          <p:nvSpPr>
            <p:cNvPr id="5" name="椭圆 4"/>
            <p:cNvSpPr/>
            <p:nvPr/>
          </p:nvSpPr>
          <p:spPr>
            <a:xfrm>
              <a:off x="2262782" y="1446400"/>
              <a:ext cx="1301106" cy="13011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KSO_Shape"/>
            <p:cNvSpPr>
              <a:spLocks/>
            </p:cNvSpPr>
            <p:nvPr/>
          </p:nvSpPr>
          <p:spPr bwMode="auto">
            <a:xfrm>
              <a:off x="2523120" y="1821416"/>
              <a:ext cx="836342" cy="574285"/>
            </a:xfrm>
            <a:custGeom>
              <a:avLst/>
              <a:gdLst>
                <a:gd name="T0" fmla="*/ 2147483646 w 112"/>
                <a:gd name="T1" fmla="*/ 2147483646 h 77"/>
                <a:gd name="T2" fmla="*/ 2147483646 w 112"/>
                <a:gd name="T3" fmla="*/ 2147483646 h 77"/>
                <a:gd name="T4" fmla="*/ 2147483646 w 112"/>
                <a:gd name="T5" fmla="*/ 2147483646 h 77"/>
                <a:gd name="T6" fmla="*/ 2147483646 w 112"/>
                <a:gd name="T7" fmla="*/ 2147483646 h 77"/>
                <a:gd name="T8" fmla="*/ 2147483646 w 112"/>
                <a:gd name="T9" fmla="*/ 2147483646 h 77"/>
                <a:gd name="T10" fmla="*/ 0 w 112"/>
                <a:gd name="T11" fmla="*/ 2147483646 h 77"/>
                <a:gd name="T12" fmla="*/ 2147483646 w 112"/>
                <a:gd name="T13" fmla="*/ 2147483646 h 77"/>
                <a:gd name="T14" fmla="*/ 2147483646 w 112"/>
                <a:gd name="T15" fmla="*/ 2147483646 h 77"/>
                <a:gd name="T16" fmla="*/ 2147483646 w 112"/>
                <a:gd name="T17" fmla="*/ 2147483646 h 77"/>
                <a:gd name="T18" fmla="*/ 2147483646 w 112"/>
                <a:gd name="T19" fmla="*/ 2147483646 h 77"/>
                <a:gd name="T20" fmla="*/ 2147483646 w 112"/>
                <a:gd name="T21" fmla="*/ 2147483646 h 77"/>
                <a:gd name="T22" fmla="*/ 2147483646 w 112"/>
                <a:gd name="T23" fmla="*/ 2147483646 h 77"/>
                <a:gd name="T24" fmla="*/ 2147483646 w 112"/>
                <a:gd name="T25" fmla="*/ 2147483646 h 77"/>
                <a:gd name="T26" fmla="*/ 2147483646 w 112"/>
                <a:gd name="T27" fmla="*/ 2147483646 h 77"/>
                <a:gd name="T28" fmla="*/ 2147483646 w 112"/>
                <a:gd name="T29" fmla="*/ 2147483646 h 77"/>
                <a:gd name="T30" fmla="*/ 2147483646 w 112"/>
                <a:gd name="T31" fmla="*/ 2147483646 h 77"/>
                <a:gd name="T32" fmla="*/ 2147483646 w 112"/>
                <a:gd name="T33" fmla="*/ 2147483646 h 77"/>
                <a:gd name="T34" fmla="*/ 2147483646 w 112"/>
                <a:gd name="T35" fmla="*/ 2147483646 h 77"/>
                <a:gd name="T36" fmla="*/ 2147483646 w 112"/>
                <a:gd name="T37" fmla="*/ 2147483646 h 77"/>
                <a:gd name="T38" fmla="*/ 2147483646 w 112"/>
                <a:gd name="T39" fmla="*/ 2147483646 h 77"/>
                <a:gd name="T40" fmla="*/ 2147483646 w 112"/>
                <a:gd name="T41" fmla="*/ 2147483646 h 77"/>
                <a:gd name="T42" fmla="*/ 2147483646 w 112"/>
                <a:gd name="T43" fmla="*/ 2147483646 h 77"/>
                <a:gd name="T44" fmla="*/ 2147483646 w 112"/>
                <a:gd name="T45" fmla="*/ 2147483646 h 77"/>
                <a:gd name="T46" fmla="*/ 2147483646 w 112"/>
                <a:gd name="T47" fmla="*/ 2147483646 h 77"/>
                <a:gd name="T48" fmla="*/ 2147483646 w 112"/>
                <a:gd name="T49" fmla="*/ 2147483646 h 77"/>
                <a:gd name="T50" fmla="*/ 2147483646 w 112"/>
                <a:gd name="T51" fmla="*/ 2147483646 h 77"/>
                <a:gd name="T52" fmla="*/ 2147483646 w 112"/>
                <a:gd name="T53" fmla="*/ 2147483646 h 77"/>
                <a:gd name="T54" fmla="*/ 2147483646 w 112"/>
                <a:gd name="T55" fmla="*/ 2147483646 h 77"/>
                <a:gd name="T56" fmla="*/ 2147483646 w 112"/>
                <a:gd name="T57" fmla="*/ 2147483646 h 77"/>
                <a:gd name="T58" fmla="*/ 2147483646 w 112"/>
                <a:gd name="T59" fmla="*/ 2147483646 h 77"/>
                <a:gd name="T60" fmla="*/ 2147483646 w 112"/>
                <a:gd name="T61" fmla="*/ 2147483646 h 77"/>
                <a:gd name="T62" fmla="*/ 2147483646 w 112"/>
                <a:gd name="T63" fmla="*/ 2147483646 h 77"/>
                <a:gd name="T64" fmla="*/ 2147483646 w 112"/>
                <a:gd name="T65" fmla="*/ 2147483646 h 77"/>
                <a:gd name="T66" fmla="*/ 2147483646 w 112"/>
                <a:gd name="T67" fmla="*/ 2147483646 h 77"/>
                <a:gd name="T68" fmla="*/ 2147483646 w 112"/>
                <a:gd name="T69" fmla="*/ 2147483646 h 77"/>
                <a:gd name="T70" fmla="*/ 2147483646 w 112"/>
                <a:gd name="T71" fmla="*/ 2147483646 h 77"/>
                <a:gd name="T72" fmla="*/ 2147483646 w 112"/>
                <a:gd name="T73" fmla="*/ 2147483646 h 77"/>
                <a:gd name="T74" fmla="*/ 2147483646 w 112"/>
                <a:gd name="T75" fmla="*/ 2147483646 h 77"/>
                <a:gd name="T76" fmla="*/ 2147483646 w 112"/>
                <a:gd name="T77" fmla="*/ 2147483646 h 77"/>
                <a:gd name="T78" fmla="*/ 2147483646 w 112"/>
                <a:gd name="T79" fmla="*/ 2147483646 h 77"/>
                <a:gd name="T80" fmla="*/ 2147483646 w 112"/>
                <a:gd name="T81" fmla="*/ 2147483646 h 77"/>
                <a:gd name="T82" fmla="*/ 2147483646 w 112"/>
                <a:gd name="T83" fmla="*/ 2147483646 h 77"/>
                <a:gd name="T84" fmla="*/ 2147483646 w 112"/>
                <a:gd name="T85" fmla="*/ 2147483646 h 77"/>
                <a:gd name="T86" fmla="*/ 2147483646 w 112"/>
                <a:gd name="T87" fmla="*/ 2147483646 h 77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112" h="77">
                  <a:moveTo>
                    <a:pt x="56" y="0"/>
                  </a:moveTo>
                  <a:cubicBezTo>
                    <a:pt x="62" y="0"/>
                    <a:pt x="66" y="4"/>
                    <a:pt x="66" y="10"/>
                  </a:cubicBezTo>
                  <a:cubicBezTo>
                    <a:pt x="66" y="15"/>
                    <a:pt x="62" y="20"/>
                    <a:pt x="56" y="20"/>
                  </a:cubicBezTo>
                  <a:cubicBezTo>
                    <a:pt x="51" y="20"/>
                    <a:pt x="46" y="15"/>
                    <a:pt x="46" y="10"/>
                  </a:cubicBezTo>
                  <a:cubicBezTo>
                    <a:pt x="46" y="4"/>
                    <a:pt x="51" y="0"/>
                    <a:pt x="56" y="0"/>
                  </a:cubicBezTo>
                  <a:close/>
                  <a:moveTo>
                    <a:pt x="15" y="49"/>
                  </a:moveTo>
                  <a:cubicBezTo>
                    <a:pt x="15" y="66"/>
                    <a:pt x="15" y="66"/>
                    <a:pt x="15" y="66"/>
                  </a:cubicBezTo>
                  <a:cubicBezTo>
                    <a:pt x="10" y="66"/>
                    <a:pt x="10" y="66"/>
                    <a:pt x="10" y="66"/>
                  </a:cubicBezTo>
                  <a:cubicBezTo>
                    <a:pt x="10" y="52"/>
                    <a:pt x="10" y="52"/>
                    <a:pt x="10" y="52"/>
                  </a:cubicBezTo>
                  <a:cubicBezTo>
                    <a:pt x="9" y="52"/>
                    <a:pt x="9" y="52"/>
                    <a:pt x="9" y="52"/>
                  </a:cubicBezTo>
                  <a:cubicBezTo>
                    <a:pt x="9" y="66"/>
                    <a:pt x="9" y="66"/>
                    <a:pt x="9" y="66"/>
                  </a:cubicBezTo>
                  <a:cubicBezTo>
                    <a:pt x="4" y="66"/>
                    <a:pt x="4" y="66"/>
                    <a:pt x="4" y="66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1"/>
                    <a:pt x="1" y="29"/>
                    <a:pt x="4" y="29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3" y="30"/>
                    <a:pt x="13" y="30"/>
                    <a:pt x="13" y="31"/>
                  </a:cubicBezTo>
                  <a:cubicBezTo>
                    <a:pt x="13" y="49"/>
                    <a:pt x="13" y="49"/>
                    <a:pt x="13" y="49"/>
                  </a:cubicBezTo>
                  <a:cubicBezTo>
                    <a:pt x="15" y="49"/>
                    <a:pt x="15" y="49"/>
                    <a:pt x="15" y="49"/>
                  </a:cubicBezTo>
                  <a:close/>
                  <a:moveTo>
                    <a:pt x="10" y="15"/>
                  </a:moveTo>
                  <a:cubicBezTo>
                    <a:pt x="13" y="15"/>
                    <a:pt x="16" y="18"/>
                    <a:pt x="16" y="22"/>
                  </a:cubicBezTo>
                  <a:cubicBezTo>
                    <a:pt x="16" y="23"/>
                    <a:pt x="16" y="24"/>
                    <a:pt x="15" y="25"/>
                  </a:cubicBezTo>
                  <a:cubicBezTo>
                    <a:pt x="15" y="26"/>
                    <a:pt x="15" y="26"/>
                    <a:pt x="14" y="26"/>
                  </a:cubicBezTo>
                  <a:cubicBezTo>
                    <a:pt x="13" y="27"/>
                    <a:pt x="12" y="28"/>
                    <a:pt x="10" y="28"/>
                  </a:cubicBezTo>
                  <a:cubicBezTo>
                    <a:pt x="6" y="28"/>
                    <a:pt x="3" y="25"/>
                    <a:pt x="3" y="22"/>
                  </a:cubicBezTo>
                  <a:cubicBezTo>
                    <a:pt x="3" y="18"/>
                    <a:pt x="6" y="15"/>
                    <a:pt x="10" y="15"/>
                  </a:cubicBezTo>
                  <a:close/>
                  <a:moveTo>
                    <a:pt x="96" y="49"/>
                  </a:moveTo>
                  <a:cubicBezTo>
                    <a:pt x="96" y="66"/>
                    <a:pt x="96" y="66"/>
                    <a:pt x="96" y="66"/>
                  </a:cubicBezTo>
                  <a:cubicBezTo>
                    <a:pt x="101" y="66"/>
                    <a:pt x="101" y="66"/>
                    <a:pt x="101" y="66"/>
                  </a:cubicBezTo>
                  <a:cubicBezTo>
                    <a:pt x="101" y="52"/>
                    <a:pt x="101" y="52"/>
                    <a:pt x="101" y="52"/>
                  </a:cubicBezTo>
                  <a:cubicBezTo>
                    <a:pt x="102" y="52"/>
                    <a:pt x="102" y="52"/>
                    <a:pt x="102" y="52"/>
                  </a:cubicBezTo>
                  <a:cubicBezTo>
                    <a:pt x="102" y="66"/>
                    <a:pt x="102" y="66"/>
                    <a:pt x="102" y="66"/>
                  </a:cubicBezTo>
                  <a:cubicBezTo>
                    <a:pt x="107" y="66"/>
                    <a:pt x="107" y="66"/>
                    <a:pt x="107" y="66"/>
                  </a:cubicBezTo>
                  <a:cubicBezTo>
                    <a:pt x="107" y="49"/>
                    <a:pt x="107" y="49"/>
                    <a:pt x="107" y="49"/>
                  </a:cubicBezTo>
                  <a:cubicBezTo>
                    <a:pt x="107" y="46"/>
                    <a:pt x="107" y="46"/>
                    <a:pt x="107" y="46"/>
                  </a:cubicBezTo>
                  <a:cubicBezTo>
                    <a:pt x="107" y="37"/>
                    <a:pt x="107" y="37"/>
                    <a:pt x="107" y="37"/>
                  </a:cubicBezTo>
                  <a:cubicBezTo>
                    <a:pt x="107" y="37"/>
                    <a:pt x="107" y="37"/>
                    <a:pt x="107" y="37"/>
                  </a:cubicBezTo>
                  <a:cubicBezTo>
                    <a:pt x="107" y="46"/>
                    <a:pt x="107" y="46"/>
                    <a:pt x="107" y="46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2" y="31"/>
                    <a:pt x="110" y="29"/>
                    <a:pt x="107" y="29"/>
                  </a:cubicBezTo>
                  <a:cubicBezTo>
                    <a:pt x="98" y="29"/>
                    <a:pt x="98" y="29"/>
                    <a:pt x="98" y="29"/>
                  </a:cubicBezTo>
                  <a:cubicBezTo>
                    <a:pt x="98" y="30"/>
                    <a:pt x="98" y="30"/>
                    <a:pt x="98" y="31"/>
                  </a:cubicBezTo>
                  <a:cubicBezTo>
                    <a:pt x="98" y="49"/>
                    <a:pt x="98" y="49"/>
                    <a:pt x="98" y="49"/>
                  </a:cubicBezTo>
                  <a:cubicBezTo>
                    <a:pt x="96" y="49"/>
                    <a:pt x="96" y="49"/>
                    <a:pt x="96" y="49"/>
                  </a:cubicBezTo>
                  <a:close/>
                  <a:moveTo>
                    <a:pt x="101" y="15"/>
                  </a:moveTo>
                  <a:cubicBezTo>
                    <a:pt x="98" y="15"/>
                    <a:pt x="95" y="18"/>
                    <a:pt x="95" y="22"/>
                  </a:cubicBezTo>
                  <a:cubicBezTo>
                    <a:pt x="95" y="23"/>
                    <a:pt x="95" y="24"/>
                    <a:pt x="96" y="25"/>
                  </a:cubicBezTo>
                  <a:cubicBezTo>
                    <a:pt x="96" y="26"/>
                    <a:pt x="97" y="26"/>
                    <a:pt x="97" y="26"/>
                  </a:cubicBezTo>
                  <a:cubicBezTo>
                    <a:pt x="98" y="27"/>
                    <a:pt x="100" y="28"/>
                    <a:pt x="101" y="28"/>
                  </a:cubicBezTo>
                  <a:cubicBezTo>
                    <a:pt x="105" y="28"/>
                    <a:pt x="108" y="25"/>
                    <a:pt x="108" y="22"/>
                  </a:cubicBezTo>
                  <a:cubicBezTo>
                    <a:pt x="108" y="18"/>
                    <a:pt x="105" y="15"/>
                    <a:pt x="101" y="15"/>
                  </a:cubicBezTo>
                  <a:close/>
                  <a:moveTo>
                    <a:pt x="75" y="51"/>
                  </a:moveTo>
                  <a:cubicBezTo>
                    <a:pt x="75" y="72"/>
                    <a:pt x="75" y="72"/>
                    <a:pt x="75" y="72"/>
                  </a:cubicBezTo>
                  <a:cubicBezTo>
                    <a:pt x="80" y="72"/>
                    <a:pt x="80" y="72"/>
                    <a:pt x="80" y="72"/>
                  </a:cubicBezTo>
                  <a:cubicBezTo>
                    <a:pt x="80" y="54"/>
                    <a:pt x="80" y="54"/>
                    <a:pt x="80" y="54"/>
                  </a:cubicBezTo>
                  <a:cubicBezTo>
                    <a:pt x="82" y="54"/>
                    <a:pt x="82" y="54"/>
                    <a:pt x="82" y="54"/>
                  </a:cubicBezTo>
                  <a:cubicBezTo>
                    <a:pt x="82" y="72"/>
                    <a:pt x="82" y="72"/>
                    <a:pt x="82" y="72"/>
                  </a:cubicBezTo>
                  <a:cubicBezTo>
                    <a:pt x="87" y="72"/>
                    <a:pt x="87" y="72"/>
                    <a:pt x="87" y="72"/>
                  </a:cubicBezTo>
                  <a:cubicBezTo>
                    <a:pt x="87" y="51"/>
                    <a:pt x="87" y="51"/>
                    <a:pt x="87" y="51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87" y="36"/>
                    <a:pt x="87" y="36"/>
                    <a:pt x="87" y="36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31"/>
                    <a:pt x="94" y="31"/>
                    <a:pt x="94" y="31"/>
                  </a:cubicBezTo>
                  <a:cubicBezTo>
                    <a:pt x="94" y="28"/>
                    <a:pt x="91" y="26"/>
                    <a:pt x="88" y="26"/>
                  </a:cubicBezTo>
                  <a:cubicBezTo>
                    <a:pt x="77" y="26"/>
                    <a:pt x="77" y="26"/>
                    <a:pt x="77" y="26"/>
                  </a:cubicBezTo>
                  <a:cubicBezTo>
                    <a:pt x="77" y="27"/>
                    <a:pt x="77" y="28"/>
                    <a:pt x="77" y="28"/>
                  </a:cubicBezTo>
                  <a:cubicBezTo>
                    <a:pt x="77" y="51"/>
                    <a:pt x="77" y="51"/>
                    <a:pt x="77" y="51"/>
                  </a:cubicBezTo>
                  <a:cubicBezTo>
                    <a:pt x="75" y="51"/>
                    <a:pt x="75" y="51"/>
                    <a:pt x="75" y="51"/>
                  </a:cubicBezTo>
                  <a:close/>
                  <a:moveTo>
                    <a:pt x="65" y="47"/>
                  </a:moveTo>
                  <a:cubicBezTo>
                    <a:pt x="65" y="32"/>
                    <a:pt x="65" y="32"/>
                    <a:pt x="65" y="32"/>
                  </a:cubicBezTo>
                  <a:cubicBezTo>
                    <a:pt x="64" y="32"/>
                    <a:pt x="64" y="32"/>
                    <a:pt x="64" y="32"/>
                  </a:cubicBezTo>
                  <a:cubicBezTo>
                    <a:pt x="64" y="47"/>
                    <a:pt x="64" y="47"/>
                    <a:pt x="64" y="47"/>
                  </a:cubicBezTo>
                  <a:cubicBezTo>
                    <a:pt x="64" y="50"/>
                    <a:pt x="64" y="50"/>
                    <a:pt x="64" y="50"/>
                  </a:cubicBezTo>
                  <a:cubicBezTo>
                    <a:pt x="64" y="77"/>
                    <a:pt x="64" y="77"/>
                    <a:pt x="64" y="77"/>
                  </a:cubicBezTo>
                  <a:cubicBezTo>
                    <a:pt x="57" y="77"/>
                    <a:pt x="57" y="77"/>
                    <a:pt x="57" y="77"/>
                  </a:cubicBezTo>
                  <a:cubicBezTo>
                    <a:pt x="57" y="55"/>
                    <a:pt x="57" y="55"/>
                    <a:pt x="57" y="55"/>
                  </a:cubicBezTo>
                  <a:cubicBezTo>
                    <a:pt x="55" y="55"/>
                    <a:pt x="55" y="55"/>
                    <a:pt x="55" y="55"/>
                  </a:cubicBezTo>
                  <a:cubicBezTo>
                    <a:pt x="55" y="77"/>
                    <a:pt x="55" y="77"/>
                    <a:pt x="55" y="77"/>
                  </a:cubicBezTo>
                  <a:cubicBezTo>
                    <a:pt x="48" y="77"/>
                    <a:pt x="48" y="77"/>
                    <a:pt x="48" y="77"/>
                  </a:cubicBezTo>
                  <a:cubicBezTo>
                    <a:pt x="48" y="50"/>
                    <a:pt x="48" y="50"/>
                    <a:pt x="48" y="50"/>
                  </a:cubicBezTo>
                  <a:cubicBezTo>
                    <a:pt x="48" y="47"/>
                    <a:pt x="48" y="47"/>
                    <a:pt x="48" y="47"/>
                  </a:cubicBezTo>
                  <a:cubicBezTo>
                    <a:pt x="48" y="32"/>
                    <a:pt x="48" y="32"/>
                    <a:pt x="48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47"/>
                    <a:pt x="47" y="47"/>
                    <a:pt x="47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27"/>
                    <a:pt x="41" y="27"/>
                    <a:pt x="41" y="27"/>
                  </a:cubicBezTo>
                  <a:cubicBezTo>
                    <a:pt x="41" y="24"/>
                    <a:pt x="44" y="21"/>
                    <a:pt x="47" y="21"/>
                  </a:cubicBezTo>
                  <a:cubicBezTo>
                    <a:pt x="66" y="21"/>
                    <a:pt x="46" y="21"/>
                    <a:pt x="65" y="21"/>
                  </a:cubicBezTo>
                  <a:cubicBezTo>
                    <a:pt x="69" y="21"/>
                    <a:pt x="71" y="24"/>
                    <a:pt x="71" y="27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0" y="47"/>
                    <a:pt x="68" y="47"/>
                    <a:pt x="65" y="47"/>
                  </a:cubicBezTo>
                  <a:close/>
                  <a:moveTo>
                    <a:pt x="37" y="51"/>
                  </a:moveTo>
                  <a:cubicBezTo>
                    <a:pt x="37" y="72"/>
                    <a:pt x="37" y="72"/>
                    <a:pt x="37" y="72"/>
                  </a:cubicBezTo>
                  <a:cubicBezTo>
                    <a:pt x="31" y="72"/>
                    <a:pt x="31" y="72"/>
                    <a:pt x="31" y="72"/>
                  </a:cubicBezTo>
                  <a:cubicBezTo>
                    <a:pt x="31" y="54"/>
                    <a:pt x="31" y="54"/>
                    <a:pt x="31" y="54"/>
                  </a:cubicBezTo>
                  <a:cubicBezTo>
                    <a:pt x="30" y="54"/>
                    <a:pt x="30" y="54"/>
                    <a:pt x="30" y="54"/>
                  </a:cubicBezTo>
                  <a:cubicBezTo>
                    <a:pt x="30" y="72"/>
                    <a:pt x="30" y="72"/>
                    <a:pt x="30" y="72"/>
                  </a:cubicBezTo>
                  <a:cubicBezTo>
                    <a:pt x="24" y="72"/>
                    <a:pt x="24" y="72"/>
                    <a:pt x="24" y="72"/>
                  </a:cubicBezTo>
                  <a:cubicBezTo>
                    <a:pt x="24" y="51"/>
                    <a:pt x="24" y="51"/>
                    <a:pt x="24" y="51"/>
                  </a:cubicBezTo>
                  <a:cubicBezTo>
                    <a:pt x="24" y="47"/>
                    <a:pt x="24" y="47"/>
                    <a:pt x="24" y="47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28"/>
                    <a:pt x="20" y="26"/>
                    <a:pt x="23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27"/>
                    <a:pt x="35" y="28"/>
                    <a:pt x="35" y="28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7" y="51"/>
                    <a:pt x="37" y="51"/>
                    <a:pt x="37" y="51"/>
                  </a:cubicBezTo>
                  <a:close/>
                  <a:moveTo>
                    <a:pt x="31" y="9"/>
                  </a:moveTo>
                  <a:cubicBezTo>
                    <a:pt x="35" y="9"/>
                    <a:pt x="39" y="12"/>
                    <a:pt x="39" y="17"/>
                  </a:cubicBezTo>
                  <a:cubicBezTo>
                    <a:pt x="39" y="19"/>
                    <a:pt x="38" y="20"/>
                    <a:pt x="37" y="22"/>
                  </a:cubicBezTo>
                  <a:cubicBezTo>
                    <a:pt x="37" y="22"/>
                    <a:pt x="37" y="22"/>
                    <a:pt x="37" y="23"/>
                  </a:cubicBezTo>
                  <a:cubicBezTo>
                    <a:pt x="35" y="24"/>
                    <a:pt x="33" y="25"/>
                    <a:pt x="31" y="25"/>
                  </a:cubicBezTo>
                  <a:cubicBezTo>
                    <a:pt x="26" y="25"/>
                    <a:pt x="22" y="21"/>
                    <a:pt x="22" y="17"/>
                  </a:cubicBezTo>
                  <a:cubicBezTo>
                    <a:pt x="22" y="12"/>
                    <a:pt x="26" y="9"/>
                    <a:pt x="31" y="9"/>
                  </a:cubicBezTo>
                  <a:close/>
                  <a:moveTo>
                    <a:pt x="81" y="9"/>
                  </a:moveTo>
                  <a:cubicBezTo>
                    <a:pt x="76" y="9"/>
                    <a:pt x="73" y="12"/>
                    <a:pt x="73" y="17"/>
                  </a:cubicBezTo>
                  <a:cubicBezTo>
                    <a:pt x="73" y="19"/>
                    <a:pt x="73" y="20"/>
                    <a:pt x="74" y="22"/>
                  </a:cubicBezTo>
                  <a:cubicBezTo>
                    <a:pt x="75" y="22"/>
                    <a:pt x="75" y="22"/>
                    <a:pt x="75" y="23"/>
                  </a:cubicBezTo>
                  <a:cubicBezTo>
                    <a:pt x="77" y="24"/>
                    <a:pt x="79" y="25"/>
                    <a:pt x="81" y="25"/>
                  </a:cubicBezTo>
                  <a:cubicBezTo>
                    <a:pt x="85" y="25"/>
                    <a:pt x="89" y="21"/>
                    <a:pt x="89" y="17"/>
                  </a:cubicBezTo>
                  <a:cubicBezTo>
                    <a:pt x="89" y="12"/>
                    <a:pt x="85" y="9"/>
                    <a:pt x="81" y="9"/>
                  </a:cubicBezTo>
                  <a:close/>
                </a:path>
              </a:pathLst>
            </a:custGeom>
            <a:solidFill>
              <a:srgbClr val="1A3F6C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dirty="0">
                <a:solidFill>
                  <a:srgbClr val="FFFFFF"/>
                </a:solidFill>
                <a:ea typeface="微软雅黑" pitchFamily="34" charset="-122"/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4285426" y="1091178"/>
            <a:ext cx="3848924" cy="17054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卷积网络的训练流程</a:t>
            </a:r>
            <a:endParaRPr lang="en-US" altLang="zh-CN" dirty="0">
              <a:solidFill>
                <a:schemeClr val="bg1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简单卷积网络的搭建</a:t>
            </a:r>
            <a:endParaRPr lang="en-US" altLang="zh-CN" dirty="0">
              <a:solidFill>
                <a:schemeClr val="bg1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损失定义与模型优化</a:t>
            </a:r>
            <a:endParaRPr lang="en-US" altLang="zh-CN" dirty="0">
              <a:solidFill>
                <a:schemeClr val="bg1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图像识别大作业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4" name="椭圆 23"/>
          <p:cNvSpPr/>
          <p:nvPr/>
        </p:nvSpPr>
        <p:spPr>
          <a:xfrm>
            <a:off x="3909594" y="1632361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A3F6C"/>
              </a:solidFill>
            </a:endParaRPr>
          </a:p>
        </p:txBody>
      </p:sp>
      <p:sp>
        <p:nvSpPr>
          <p:cNvPr id="31" name="椭圆 30">
            <a:extLst>
              <a:ext uri="{FF2B5EF4-FFF2-40B4-BE49-F238E27FC236}">
                <a16:creationId xmlns:a16="http://schemas.microsoft.com/office/drawing/2014/main" id="{E285C2D4-1734-D84F-BD33-D79F098E43AF}"/>
              </a:ext>
            </a:extLst>
          </p:cNvPr>
          <p:cNvSpPr/>
          <p:nvPr/>
        </p:nvSpPr>
        <p:spPr>
          <a:xfrm>
            <a:off x="3909594" y="1235747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A3F6C"/>
              </a:solidFill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BDA8B04D-843E-2845-94BB-5D045FDA636F}"/>
              </a:ext>
            </a:extLst>
          </p:cNvPr>
          <p:cNvSpPr/>
          <p:nvPr/>
        </p:nvSpPr>
        <p:spPr>
          <a:xfrm>
            <a:off x="3909594" y="2447178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A3F6C"/>
              </a:solidFill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C96A9C9F-81AD-5E4B-8CFD-81A221EFCF27}"/>
              </a:ext>
            </a:extLst>
          </p:cNvPr>
          <p:cNvSpPr/>
          <p:nvPr/>
        </p:nvSpPr>
        <p:spPr>
          <a:xfrm>
            <a:off x="3909594" y="2050564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A3F6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2172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15" grpId="0"/>
      <p:bldP spid="24" grpId="0" animBg="1"/>
      <p:bldP spid="31" grpId="0" animBg="1"/>
      <p:bldP spid="12" grpId="0" animBg="1"/>
      <p:bldP spid="13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4AF116-1D7D-0D41-B80F-F070EA3D3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商品图像</a:t>
            </a:r>
            <a:r>
              <a:rPr lang="zh-CN" altLang="en-US" dirty="0"/>
              <a:t>（</a:t>
            </a:r>
            <a:r>
              <a:rPr lang="en-US" altLang="zh-CN" dirty="0"/>
              <a:t>Fashion-</a:t>
            </a:r>
            <a:r>
              <a:rPr lang="en-US" altLang="zh-CN" dirty="0" err="1"/>
              <a:t>Mnist</a:t>
            </a:r>
            <a:r>
              <a:rPr lang="zh-CN" altLang="en-US" dirty="0"/>
              <a:t>）分类</a:t>
            </a:r>
            <a:endParaRPr lang="en-CN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576939B-AFBD-E845-9EED-917CE37FA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772" y="1069523"/>
            <a:ext cx="3363685" cy="3363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8AD9D4FB-670D-AA48-A44B-1CA281A7F23C}"/>
              </a:ext>
            </a:extLst>
          </p:cNvPr>
          <p:cNvSpPr/>
          <p:nvPr/>
        </p:nvSpPr>
        <p:spPr>
          <a:xfrm>
            <a:off x="4459357" y="2074385"/>
            <a:ext cx="446598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378"/>
            <a:r>
              <a:rPr lang="en" altLang="zh-CN" dirty="0" err="1">
                <a:solidFill>
                  <a:srgbClr val="12121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FashionMNIST</a:t>
            </a:r>
            <a:r>
              <a:rPr lang="en" altLang="zh-CN" dirty="0">
                <a:solidFill>
                  <a:srgbClr val="12121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CN" altLang="en-US" dirty="0">
                <a:solidFill>
                  <a:srgbClr val="12121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是一个图像数据集。 它是由 </a:t>
            </a:r>
            <a:r>
              <a:rPr lang="en" altLang="zh-CN" dirty="0">
                <a:solidFill>
                  <a:srgbClr val="12121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Zalando</a:t>
            </a:r>
            <a:r>
              <a:rPr lang="zh-CN" altLang="en" dirty="0">
                <a:solidFill>
                  <a:srgbClr val="12121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（</a:t>
            </a:r>
            <a:r>
              <a:rPr lang="zh-CN" altLang="en-US" dirty="0">
                <a:solidFill>
                  <a:srgbClr val="12121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一家德国的时尚科技公司）旗下的研究部门提供，涵盖了来自 </a:t>
            </a:r>
            <a:r>
              <a:rPr lang="en-US" altLang="zh-CN" dirty="0">
                <a:solidFill>
                  <a:srgbClr val="12121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10 </a:t>
            </a:r>
            <a:r>
              <a:rPr lang="zh-CN" altLang="en-US" dirty="0">
                <a:solidFill>
                  <a:srgbClr val="12121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种类别的共 </a:t>
            </a:r>
            <a:r>
              <a:rPr lang="en-US" altLang="zh-CN" dirty="0">
                <a:solidFill>
                  <a:srgbClr val="12121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7 </a:t>
            </a:r>
            <a:r>
              <a:rPr lang="zh-CN" altLang="en-US" dirty="0">
                <a:solidFill>
                  <a:srgbClr val="12121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万个不同商品的正面图片。</a:t>
            </a:r>
            <a:endParaRPr lang="zh-CN" altLang="en-US" dirty="0">
              <a:solidFill>
                <a:prstClr val="black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98663351"/>
      </p:ext>
    </p:extLst>
  </p:cSld>
  <p:clrMapOvr>
    <a:masterClrMapping/>
  </p:clrMapOvr>
  <p:transition spd="slow">
    <p:pull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4AF116-1D7D-0D41-B80F-F070EA3D3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商品图像</a:t>
            </a:r>
            <a:r>
              <a:rPr lang="zh-CN" altLang="en-US" dirty="0"/>
              <a:t>（</a:t>
            </a:r>
            <a:r>
              <a:rPr lang="en-US" altLang="zh-CN" dirty="0"/>
              <a:t>Fashion-</a:t>
            </a:r>
            <a:r>
              <a:rPr lang="en-US" altLang="zh-CN" dirty="0" err="1"/>
              <a:t>Mnist</a:t>
            </a:r>
            <a:r>
              <a:rPr lang="zh-CN" altLang="en-US" dirty="0"/>
              <a:t>）分类</a:t>
            </a:r>
            <a:endParaRPr lang="en-CN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5F5E62E-1EF8-074A-B77B-BC6473BFD1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964381"/>
            <a:ext cx="3943748" cy="3490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24A1D15-F513-9445-8E23-F4466383B5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35137" y="1206501"/>
            <a:ext cx="5517424" cy="2508747"/>
          </a:xfrm>
        </p:spPr>
        <p:txBody>
          <a:bodyPr/>
          <a:lstStyle/>
          <a:p>
            <a:r>
              <a:rPr lang="en-CN"/>
              <a:t>实现一个基于</a:t>
            </a:r>
            <a:r>
              <a:rPr lang="en-US" altLang="zh-CN" dirty="0"/>
              <a:t>CNN</a:t>
            </a:r>
            <a:r>
              <a:rPr lang="en-CN"/>
              <a:t>的</a:t>
            </a:r>
            <a:r>
              <a:rPr lang="en-US" dirty="0" err="1"/>
              <a:t>图像分类</a:t>
            </a:r>
            <a:r>
              <a:rPr lang="en-CN"/>
              <a:t>模型</a:t>
            </a:r>
            <a:endParaRPr lang="en-CN" dirty="0"/>
          </a:p>
          <a:p>
            <a:r>
              <a:rPr lang="en-CN" dirty="0"/>
              <a:t>具体要求</a:t>
            </a:r>
            <a:r>
              <a:rPr lang="zh-CN" altLang="en-US" dirty="0"/>
              <a:t>：</a:t>
            </a:r>
            <a:endParaRPr lang="en-US" altLang="zh-CN" dirty="0"/>
          </a:p>
          <a:p>
            <a:pPr lvl="1"/>
            <a:r>
              <a:rPr lang="en-US" dirty="0" err="1"/>
              <a:t>模型构建</a:t>
            </a:r>
            <a:r>
              <a:rPr lang="zh-CN" altLang="en-US" dirty="0"/>
              <a:t>：</a:t>
            </a:r>
            <a:r>
              <a:rPr lang="en-US" dirty="0" err="1"/>
              <a:t>继承nn</a:t>
            </a:r>
            <a:r>
              <a:rPr lang="en-US" altLang="zh-CN" dirty="0" err="1"/>
              <a:t>.Module</a:t>
            </a:r>
            <a:r>
              <a:rPr lang="zh-CN" altLang="en-US" dirty="0"/>
              <a:t>，</a:t>
            </a:r>
            <a:r>
              <a:rPr lang="en-US" dirty="0" err="1"/>
              <a:t>实现FashionMnistModel类</a:t>
            </a:r>
            <a:endParaRPr lang="en-US" dirty="0"/>
          </a:p>
          <a:p>
            <a:pPr lvl="1"/>
            <a:r>
              <a:rPr lang="en-CN" dirty="0"/>
              <a:t>模型训练</a:t>
            </a:r>
            <a:r>
              <a:rPr lang="zh-CN" altLang="en-US" dirty="0"/>
              <a:t>：基于</a:t>
            </a:r>
            <a:r>
              <a:rPr lang="en-US" altLang="zh-CN" dirty="0"/>
              <a:t>Fashion-</a:t>
            </a:r>
            <a:r>
              <a:rPr lang="en-US" altLang="zh-CN" dirty="0" err="1"/>
              <a:t>Mnist</a:t>
            </a:r>
            <a:r>
              <a:rPr lang="zh-CN" altLang="en-US" dirty="0"/>
              <a:t>数据集，完成</a:t>
            </a:r>
            <a:r>
              <a:rPr lang="en-US" altLang="zh-CN" dirty="0" err="1"/>
              <a:t>FashionMnistModel</a:t>
            </a:r>
            <a:r>
              <a:rPr lang="zh-CN" altLang="en-US" dirty="0"/>
              <a:t>的训练</a:t>
            </a:r>
            <a:endParaRPr lang="en-US" altLang="zh-CN" dirty="0"/>
          </a:p>
          <a:p>
            <a:pPr lvl="1"/>
            <a:r>
              <a:rPr lang="zh-CN" altLang="en-US" dirty="0"/>
              <a:t>模型测试：实现</a:t>
            </a:r>
            <a:r>
              <a:rPr lang="en-US" altLang="zh-CN" dirty="0"/>
              <a:t>test</a:t>
            </a:r>
            <a:r>
              <a:rPr lang="zh-CN" altLang="en-US" dirty="0"/>
              <a:t>函数，完成图像分类测试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923442105"/>
      </p:ext>
    </p:extLst>
  </p:cSld>
  <p:clrMapOvr>
    <a:masterClrMapping/>
  </p:clrMapOvr>
  <p:transition spd="slow">
    <p:pull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9B4CD6-78F3-C24E-9CBE-3671D652C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机器学习的基本流程</a:t>
            </a:r>
            <a:endParaRPr lang="en-CN" dirty="0"/>
          </a:p>
        </p:txBody>
      </p:sp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55303495-D6C6-AD40-B84D-E9E8EE06E284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57200" y="1318022"/>
          <a:ext cx="8372213" cy="27965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73334180"/>
      </p:ext>
    </p:extLst>
  </p:cSld>
  <p:clrMapOvr>
    <a:masterClrMapping/>
  </p:clrMapOvr>
  <p:transition spd="slow">
    <p:pull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66363-C34E-0947-A817-3331E69669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数据准备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A7BAAB-69B1-5243-891B-CF30B059CA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19150"/>
            <a:ext cx="8229600" cy="470880"/>
          </a:xfrm>
        </p:spPr>
        <p:txBody>
          <a:bodyPr>
            <a:normAutofit/>
          </a:bodyPr>
          <a:lstStyle/>
          <a:p>
            <a:r>
              <a:rPr lang="zh-CN" altLang="en-US" dirty="0"/>
              <a:t>构建数据集类：</a:t>
            </a:r>
            <a:endParaRPr lang="en-US" altLang="zh-CN" dirty="0"/>
          </a:p>
          <a:p>
            <a:pPr lvl="1"/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B26201A-61D2-0B49-8ED3-947E208883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5597" y="819150"/>
            <a:ext cx="5557012" cy="4034019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1880FFD3-10BF-3348-A127-42C0223B319B}"/>
              </a:ext>
            </a:extLst>
          </p:cNvPr>
          <p:cNvSpPr/>
          <p:nvPr/>
        </p:nvSpPr>
        <p:spPr>
          <a:xfrm>
            <a:off x="2923850" y="1440687"/>
            <a:ext cx="3655854" cy="58689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F430177-48A4-A543-A28E-A6967FEE9746}"/>
              </a:ext>
            </a:extLst>
          </p:cNvPr>
          <p:cNvSpPr txBox="1"/>
          <p:nvPr/>
        </p:nvSpPr>
        <p:spPr>
          <a:xfrm>
            <a:off x="241621" y="1450139"/>
            <a:ext cx="25122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dirty="0">
                <a:solidFill>
                  <a:srgbClr val="C00000"/>
                </a:solidFill>
              </a:rPr>
              <a:t>构造函数：</a:t>
            </a:r>
            <a:endParaRPr kumimoji="1" lang="en-US" altLang="zh-CN" sz="1400" dirty="0">
              <a:solidFill>
                <a:srgbClr val="C00000"/>
              </a:solidFill>
            </a:endParaRPr>
          </a:p>
          <a:p>
            <a:r>
              <a:rPr kumimoji="1" lang="zh-CN" altLang="en-US" sz="1400" dirty="0">
                <a:solidFill>
                  <a:srgbClr val="C00000"/>
                </a:solidFill>
              </a:rPr>
              <a:t>实例化数据加载的相关类属性</a:t>
            </a:r>
          </a:p>
        </p:txBody>
      </p:sp>
    </p:spTree>
    <p:extLst>
      <p:ext uri="{BB962C8B-B14F-4D97-AF65-F5344CB8AC3E}">
        <p14:creationId xmlns:p14="http://schemas.microsoft.com/office/powerpoint/2010/main" val="369685944"/>
      </p:ext>
    </p:extLst>
  </p:cSld>
  <p:clrMapOvr>
    <a:masterClrMapping/>
  </p:clrMapOvr>
  <p:transition spd="slow">
    <p:pull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66363-C34E-0947-A817-3331E69669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数据准备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A7BAAB-69B1-5243-891B-CF30B059CA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19150"/>
            <a:ext cx="8229600" cy="470880"/>
          </a:xfrm>
        </p:spPr>
        <p:txBody>
          <a:bodyPr>
            <a:normAutofit/>
          </a:bodyPr>
          <a:lstStyle/>
          <a:p>
            <a:r>
              <a:rPr lang="zh-CN" altLang="en-US" dirty="0"/>
              <a:t>构建数据集类：</a:t>
            </a:r>
            <a:endParaRPr lang="en-US" altLang="zh-CN" dirty="0"/>
          </a:p>
          <a:p>
            <a:pPr lvl="1"/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B26201A-61D2-0B49-8ED3-947E208883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5597" y="819150"/>
            <a:ext cx="5557012" cy="4034019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1880FFD3-10BF-3348-A127-42C0223B319B}"/>
              </a:ext>
            </a:extLst>
          </p:cNvPr>
          <p:cNvSpPr/>
          <p:nvPr/>
        </p:nvSpPr>
        <p:spPr>
          <a:xfrm>
            <a:off x="2923850" y="1440687"/>
            <a:ext cx="3655854" cy="58689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F430177-48A4-A543-A28E-A6967FEE9746}"/>
              </a:ext>
            </a:extLst>
          </p:cNvPr>
          <p:cNvSpPr txBox="1"/>
          <p:nvPr/>
        </p:nvSpPr>
        <p:spPr>
          <a:xfrm>
            <a:off x="241621" y="1450139"/>
            <a:ext cx="25122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dirty="0">
                <a:solidFill>
                  <a:srgbClr val="C00000"/>
                </a:solidFill>
              </a:rPr>
              <a:t>构造函数：</a:t>
            </a:r>
            <a:endParaRPr kumimoji="1" lang="en-US" altLang="zh-CN" sz="1400" dirty="0">
              <a:solidFill>
                <a:srgbClr val="C00000"/>
              </a:solidFill>
            </a:endParaRPr>
          </a:p>
          <a:p>
            <a:r>
              <a:rPr kumimoji="1" lang="zh-CN" altLang="en-US" sz="1400" dirty="0">
                <a:solidFill>
                  <a:srgbClr val="C00000"/>
                </a:solidFill>
              </a:rPr>
              <a:t>实例化数据加载的相关类属性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D7E0404-2E16-BC43-B6CA-E5F0B7C8EA44}"/>
              </a:ext>
            </a:extLst>
          </p:cNvPr>
          <p:cNvSpPr/>
          <p:nvPr/>
        </p:nvSpPr>
        <p:spPr>
          <a:xfrm>
            <a:off x="2923850" y="2062224"/>
            <a:ext cx="3655854" cy="263533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1D0D070-F2FD-314D-A762-23DDAC1CCC5D}"/>
              </a:ext>
            </a:extLst>
          </p:cNvPr>
          <p:cNvSpPr txBox="1"/>
          <p:nvPr/>
        </p:nvSpPr>
        <p:spPr>
          <a:xfrm>
            <a:off x="6640140" y="1932380"/>
            <a:ext cx="21692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根据</a:t>
            </a:r>
            <a:r>
              <a:rPr kumimoji="1" lang="en-US" altLang="zh-CN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index</a:t>
            </a:r>
            <a:r>
              <a:rPr kumimoji="1" lang="zh-CN" altLang="en-US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获取对应数据样本，并返回到数据队列</a:t>
            </a:r>
            <a:endParaRPr kumimoji="1" lang="en-US" altLang="zh-CN" sz="1400" dirty="0">
              <a:solidFill>
                <a:schemeClr val="tx2">
                  <a:lumMod val="60000"/>
                  <a:lumOff val="40000"/>
                </a:schemeClr>
              </a:solidFill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08285437"/>
      </p:ext>
    </p:extLst>
  </p:cSld>
  <p:clrMapOvr>
    <a:masterClrMapping/>
  </p:clrMapOvr>
  <p:transition spd="slow">
    <p:pull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66363-C34E-0947-A817-3331E69669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数据准备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A7BAAB-69B1-5243-891B-CF30B059CA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19150"/>
            <a:ext cx="8229600" cy="470880"/>
          </a:xfrm>
        </p:spPr>
        <p:txBody>
          <a:bodyPr>
            <a:normAutofit/>
          </a:bodyPr>
          <a:lstStyle/>
          <a:p>
            <a:r>
              <a:rPr lang="zh-CN" altLang="en-US" dirty="0"/>
              <a:t>构建数据集类：</a:t>
            </a:r>
            <a:endParaRPr lang="en-US" altLang="zh-CN" dirty="0"/>
          </a:p>
          <a:p>
            <a:pPr lvl="1"/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B26201A-61D2-0B49-8ED3-947E208883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5597" y="819150"/>
            <a:ext cx="5557012" cy="4034019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1880FFD3-10BF-3348-A127-42C0223B319B}"/>
              </a:ext>
            </a:extLst>
          </p:cNvPr>
          <p:cNvSpPr/>
          <p:nvPr/>
        </p:nvSpPr>
        <p:spPr>
          <a:xfrm>
            <a:off x="2923850" y="1440687"/>
            <a:ext cx="3655854" cy="58689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F430177-48A4-A543-A28E-A6967FEE9746}"/>
              </a:ext>
            </a:extLst>
          </p:cNvPr>
          <p:cNvSpPr txBox="1"/>
          <p:nvPr/>
        </p:nvSpPr>
        <p:spPr>
          <a:xfrm>
            <a:off x="241621" y="1450139"/>
            <a:ext cx="25122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dirty="0">
                <a:solidFill>
                  <a:srgbClr val="C00000"/>
                </a:solidFill>
              </a:rPr>
              <a:t>构造函数：</a:t>
            </a:r>
            <a:endParaRPr kumimoji="1" lang="en-US" altLang="zh-CN" sz="1400" dirty="0">
              <a:solidFill>
                <a:srgbClr val="C00000"/>
              </a:solidFill>
            </a:endParaRPr>
          </a:p>
          <a:p>
            <a:r>
              <a:rPr kumimoji="1" lang="zh-CN" altLang="en-US" sz="1400" dirty="0">
                <a:solidFill>
                  <a:srgbClr val="C00000"/>
                </a:solidFill>
              </a:rPr>
              <a:t>实例化数据加载的相关类属性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D7E0404-2E16-BC43-B6CA-E5F0B7C8EA44}"/>
              </a:ext>
            </a:extLst>
          </p:cNvPr>
          <p:cNvSpPr/>
          <p:nvPr/>
        </p:nvSpPr>
        <p:spPr>
          <a:xfrm>
            <a:off x="2923850" y="2062224"/>
            <a:ext cx="3655854" cy="263533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20DA56C-393F-3A4B-99EE-40A688324C60}"/>
              </a:ext>
            </a:extLst>
          </p:cNvPr>
          <p:cNvSpPr txBox="1"/>
          <p:nvPr/>
        </p:nvSpPr>
        <p:spPr>
          <a:xfrm>
            <a:off x="1154349" y="2352067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dirty="0">
                <a:solidFill>
                  <a:srgbClr val="00B050"/>
                </a:solidFill>
              </a:rPr>
              <a:t>获取所有数据个数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1D0D070-F2FD-314D-A762-23DDAC1CCC5D}"/>
              </a:ext>
            </a:extLst>
          </p:cNvPr>
          <p:cNvSpPr txBox="1"/>
          <p:nvPr/>
        </p:nvSpPr>
        <p:spPr>
          <a:xfrm>
            <a:off x="6640140" y="1932380"/>
            <a:ext cx="21692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根据</a:t>
            </a:r>
            <a:r>
              <a:rPr kumimoji="1" lang="en-US" altLang="zh-CN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index</a:t>
            </a:r>
            <a:r>
              <a:rPr kumimoji="1" lang="zh-CN" altLang="en-US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获取对应数据样本，并返回到数据队列</a:t>
            </a:r>
            <a:endParaRPr kumimoji="1" lang="en-US" altLang="zh-CN" sz="1400" dirty="0">
              <a:solidFill>
                <a:schemeClr val="tx2">
                  <a:lumMod val="60000"/>
                  <a:lumOff val="40000"/>
                </a:schemeClr>
              </a:solidFill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482B6E40-32A2-2143-A2CF-3DF7C4245484}"/>
              </a:ext>
            </a:extLst>
          </p:cNvPr>
          <p:cNvSpPr/>
          <p:nvPr/>
        </p:nvSpPr>
        <p:spPr>
          <a:xfrm>
            <a:off x="2923850" y="2366738"/>
            <a:ext cx="3655854" cy="263533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097307"/>
      </p:ext>
    </p:extLst>
  </p:cSld>
  <p:clrMapOvr>
    <a:masterClrMapping/>
  </p:clrMapOvr>
  <p:transition spd="slow">
    <p:pull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66363-C34E-0947-A817-3331E69669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数据准备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A7BAAB-69B1-5243-891B-CF30B059CA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19150"/>
            <a:ext cx="8229600" cy="470880"/>
          </a:xfrm>
        </p:spPr>
        <p:txBody>
          <a:bodyPr>
            <a:normAutofit/>
          </a:bodyPr>
          <a:lstStyle/>
          <a:p>
            <a:r>
              <a:rPr lang="zh-CN" altLang="en-US" dirty="0"/>
              <a:t>构建数据集类：</a:t>
            </a:r>
            <a:endParaRPr lang="en-US" altLang="zh-CN" dirty="0"/>
          </a:p>
          <a:p>
            <a:pPr lvl="1"/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B26201A-61D2-0B49-8ED3-947E208883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5597" y="819150"/>
            <a:ext cx="5557012" cy="4034019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1880FFD3-10BF-3348-A127-42C0223B319B}"/>
              </a:ext>
            </a:extLst>
          </p:cNvPr>
          <p:cNvSpPr/>
          <p:nvPr/>
        </p:nvSpPr>
        <p:spPr>
          <a:xfrm>
            <a:off x="2923850" y="1440687"/>
            <a:ext cx="3655854" cy="58689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F430177-48A4-A543-A28E-A6967FEE9746}"/>
              </a:ext>
            </a:extLst>
          </p:cNvPr>
          <p:cNvSpPr txBox="1"/>
          <p:nvPr/>
        </p:nvSpPr>
        <p:spPr>
          <a:xfrm>
            <a:off x="241621" y="1450139"/>
            <a:ext cx="25122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dirty="0">
                <a:solidFill>
                  <a:srgbClr val="C00000"/>
                </a:solidFill>
              </a:rPr>
              <a:t>构造函数：</a:t>
            </a:r>
            <a:endParaRPr kumimoji="1" lang="en-US" altLang="zh-CN" sz="1400" dirty="0">
              <a:solidFill>
                <a:srgbClr val="C00000"/>
              </a:solidFill>
            </a:endParaRPr>
          </a:p>
          <a:p>
            <a:r>
              <a:rPr kumimoji="1" lang="zh-CN" altLang="en-US" sz="1400" dirty="0">
                <a:solidFill>
                  <a:srgbClr val="C00000"/>
                </a:solidFill>
              </a:rPr>
              <a:t>实例化数据加载的相关类属性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D7E0404-2E16-BC43-B6CA-E5F0B7C8EA44}"/>
              </a:ext>
            </a:extLst>
          </p:cNvPr>
          <p:cNvSpPr/>
          <p:nvPr/>
        </p:nvSpPr>
        <p:spPr>
          <a:xfrm>
            <a:off x="2923850" y="2062224"/>
            <a:ext cx="3655854" cy="263533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20DA56C-393F-3A4B-99EE-40A688324C60}"/>
              </a:ext>
            </a:extLst>
          </p:cNvPr>
          <p:cNvSpPr txBox="1"/>
          <p:nvPr/>
        </p:nvSpPr>
        <p:spPr>
          <a:xfrm>
            <a:off x="1154349" y="2352067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dirty="0">
                <a:solidFill>
                  <a:srgbClr val="00B050"/>
                </a:solidFill>
              </a:rPr>
              <a:t>获取所有数据个数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1D0D070-F2FD-314D-A762-23DDAC1CCC5D}"/>
              </a:ext>
            </a:extLst>
          </p:cNvPr>
          <p:cNvSpPr txBox="1"/>
          <p:nvPr/>
        </p:nvSpPr>
        <p:spPr>
          <a:xfrm>
            <a:off x="6640140" y="1932380"/>
            <a:ext cx="21692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根据</a:t>
            </a:r>
            <a:r>
              <a:rPr kumimoji="1" lang="en-US" altLang="zh-CN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index</a:t>
            </a:r>
            <a:r>
              <a:rPr kumimoji="1" lang="zh-CN" altLang="en-US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获取对应数据样本，并返回到数据队列</a:t>
            </a:r>
            <a:endParaRPr kumimoji="1" lang="en-US" altLang="zh-CN" sz="1400" dirty="0">
              <a:solidFill>
                <a:schemeClr val="tx2">
                  <a:lumMod val="60000"/>
                  <a:lumOff val="40000"/>
                </a:schemeClr>
              </a:solidFill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482B6E40-32A2-2143-A2CF-3DF7C4245484}"/>
              </a:ext>
            </a:extLst>
          </p:cNvPr>
          <p:cNvSpPr/>
          <p:nvPr/>
        </p:nvSpPr>
        <p:spPr>
          <a:xfrm>
            <a:off x="2923850" y="2366738"/>
            <a:ext cx="3655854" cy="263533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78C2B415-9154-404C-8C87-5DD5069FF0B6}"/>
              </a:ext>
            </a:extLst>
          </p:cNvPr>
          <p:cNvSpPr/>
          <p:nvPr/>
        </p:nvSpPr>
        <p:spPr>
          <a:xfrm>
            <a:off x="2923850" y="2659844"/>
            <a:ext cx="3655854" cy="2134032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7030A0"/>
              </a:solidFill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48EF756-FEC8-3C46-9838-BF08E3D78BF1}"/>
              </a:ext>
            </a:extLst>
          </p:cNvPr>
          <p:cNvSpPr txBox="1"/>
          <p:nvPr/>
        </p:nvSpPr>
        <p:spPr>
          <a:xfrm>
            <a:off x="1154349" y="3414104"/>
            <a:ext cx="12843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dirty="0">
                <a:solidFill>
                  <a:srgbClr val="7030A0"/>
                </a:solidFill>
              </a:rPr>
              <a:t>读取所有数据</a:t>
            </a:r>
          </a:p>
        </p:txBody>
      </p:sp>
    </p:spTree>
    <p:extLst>
      <p:ext uri="{BB962C8B-B14F-4D97-AF65-F5344CB8AC3E}">
        <p14:creationId xmlns:p14="http://schemas.microsoft.com/office/powerpoint/2010/main" val="124153841"/>
      </p:ext>
    </p:extLst>
  </p:cSld>
  <p:clrMapOvr>
    <a:masterClrMapping/>
  </p:clrMapOvr>
  <p:transition spd="slow">
    <p:pull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66363-C34E-0947-A817-3331E69669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数据准备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A7BAAB-69B1-5243-891B-CF30B059CA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19150"/>
            <a:ext cx="8229600" cy="1333846"/>
          </a:xfrm>
        </p:spPr>
        <p:txBody>
          <a:bodyPr>
            <a:normAutofit/>
          </a:bodyPr>
          <a:lstStyle/>
          <a:p>
            <a:r>
              <a:rPr lang="zh-CN" altLang="en-US" dirty="0"/>
              <a:t>实例化</a:t>
            </a:r>
            <a:r>
              <a:rPr lang="en-US" altLang="zh-CN" dirty="0" err="1"/>
              <a:t>DataLoader</a:t>
            </a:r>
            <a:r>
              <a:rPr lang="zh-CN" altLang="en-US" dirty="0"/>
              <a:t>：</a:t>
            </a:r>
            <a:endParaRPr lang="en-US" altLang="zh-CN" dirty="0"/>
          </a:p>
          <a:p>
            <a:pPr lvl="1"/>
            <a:r>
              <a:rPr lang="en-US" altLang="zh-CN" dirty="0" err="1"/>
              <a:t>Train_loader</a:t>
            </a:r>
            <a:endParaRPr lang="en-US" altLang="zh-CN" dirty="0"/>
          </a:p>
          <a:p>
            <a:pPr lvl="1"/>
            <a:r>
              <a:rPr lang="en-US" altLang="zh-CN" dirty="0" err="1"/>
              <a:t>Test_loader</a:t>
            </a:r>
            <a:endParaRPr lang="en-US" altLang="zh-CN" dirty="0"/>
          </a:p>
          <a:p>
            <a:pPr lvl="1"/>
            <a:endParaRPr lang="en-US" altLang="zh-CN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2E018D3-264F-3B44-9C6A-D1485F700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3171" y="1973137"/>
            <a:ext cx="7066430" cy="2636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407116"/>
      </p:ext>
    </p:extLst>
  </p:cSld>
  <p:clrMapOvr>
    <a:masterClrMapping/>
  </p:clrMapOvr>
  <p:transition spd="slow">
    <p:pull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66363-C34E-0947-A817-3331E69669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模型搭建与训练</a:t>
            </a:r>
            <a:endParaRPr lang="en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3AFA488-BA3B-3744-B411-4184CA5FCB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2744" y="1290030"/>
            <a:ext cx="6918512" cy="3396685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289BF80-7CE0-414C-B015-E5FCAE534B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19150"/>
            <a:ext cx="8229600" cy="470880"/>
          </a:xfrm>
        </p:spPr>
        <p:txBody>
          <a:bodyPr>
            <a:normAutofit/>
          </a:bodyPr>
          <a:lstStyle/>
          <a:p>
            <a:r>
              <a:rPr lang="zh-CN" altLang="en-US" dirty="0"/>
              <a:t>模型训练与测试类：</a:t>
            </a:r>
            <a:endParaRPr lang="en-US" altLang="zh-CN" dirty="0"/>
          </a:p>
          <a:p>
            <a:pPr lvl="1"/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6928339"/>
      </p:ext>
    </p:extLst>
  </p:cSld>
  <p:clrMapOvr>
    <a:masterClrMapping/>
  </p:clrMapOvr>
  <p:transition spd="slow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D83ADBA9-0E1E-3C43-920C-F0E2C46C9B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498872"/>
          </a:xfrm>
        </p:spPr>
        <p:txBody>
          <a:bodyPr/>
          <a:lstStyle/>
          <a:p>
            <a:r>
              <a:rPr lang="zh-CN" altLang="en-US" dirty="0"/>
              <a:t>卷积网络的训练流程</a:t>
            </a:r>
            <a:endParaRPr lang="en" altLang="zh-CN" dirty="0"/>
          </a:p>
        </p:txBody>
      </p:sp>
      <p:sp>
        <p:nvSpPr>
          <p:cNvPr id="6" name="圆角矩形 5">
            <a:extLst>
              <a:ext uri="{FF2B5EF4-FFF2-40B4-BE49-F238E27FC236}">
                <a16:creationId xmlns:a16="http://schemas.microsoft.com/office/drawing/2014/main" id="{A8F68BCE-8E07-DC48-918E-2E3814E99CB3}"/>
              </a:ext>
            </a:extLst>
          </p:cNvPr>
          <p:cNvSpPr/>
          <p:nvPr/>
        </p:nvSpPr>
        <p:spPr>
          <a:xfrm>
            <a:off x="3576647" y="1691603"/>
            <a:ext cx="2457915" cy="1337208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Network</a:t>
            </a:r>
            <a:endParaRPr kumimoji="1" lang="zh-CN" alt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3074" name="Picture 2" descr="10 Most Popular Dog Breeds In The United States – Paw.com">
            <a:extLst>
              <a:ext uri="{FF2B5EF4-FFF2-40B4-BE49-F238E27FC236}">
                <a16:creationId xmlns:a16="http://schemas.microsoft.com/office/drawing/2014/main" id="{B648EB7E-6FAB-AC4B-BF5D-BC08D28964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859" y="1777166"/>
            <a:ext cx="1743674" cy="1166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右箭头 6">
            <a:extLst>
              <a:ext uri="{FF2B5EF4-FFF2-40B4-BE49-F238E27FC236}">
                <a16:creationId xmlns:a16="http://schemas.microsoft.com/office/drawing/2014/main" id="{D45E3E1F-09FD-5549-AE1F-9F1ED89F2D00}"/>
              </a:ext>
            </a:extLst>
          </p:cNvPr>
          <p:cNvSpPr/>
          <p:nvPr/>
        </p:nvSpPr>
        <p:spPr>
          <a:xfrm>
            <a:off x="2835100" y="2233392"/>
            <a:ext cx="553979" cy="253630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66870613"/>
      </p:ext>
    </p:extLst>
  </p:cSld>
  <p:clrMapOvr>
    <a:masterClrMapping/>
  </p:clrMapOvr>
  <p:transition spd="slow">
    <p:pull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E501F5D1-4158-E94D-86C0-4422A15A02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2744" y="1290030"/>
            <a:ext cx="6918512" cy="33966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B166363-C34E-0947-A817-3331E69669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模型搭建与训练</a:t>
            </a:r>
            <a:endParaRPr lang="en-CN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8D69995-3D93-F646-BE7B-7C813B34E48D}"/>
              </a:ext>
            </a:extLst>
          </p:cNvPr>
          <p:cNvSpPr/>
          <p:nvPr/>
        </p:nvSpPr>
        <p:spPr>
          <a:xfrm>
            <a:off x="1659826" y="4214873"/>
            <a:ext cx="3655854" cy="218953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43A0B6A-0B86-9946-B534-334C3722D459}"/>
              </a:ext>
            </a:extLst>
          </p:cNvPr>
          <p:cNvSpPr txBox="1"/>
          <p:nvPr/>
        </p:nvSpPr>
        <p:spPr>
          <a:xfrm>
            <a:off x="5201381" y="3591861"/>
            <a:ext cx="27473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" sz="1400" b="1" dirty="0">
                <a:solidFill>
                  <a:srgbClr val="00B050"/>
                </a:solidFill>
              </a:rPr>
              <a:t>需</a:t>
            </a:r>
            <a:r>
              <a:rPr kumimoji="1" lang="zh-CN" altLang="en-US" sz="1400" b="1" dirty="0">
                <a:solidFill>
                  <a:srgbClr val="00B050"/>
                </a:solidFill>
              </a:rPr>
              <a:t>同学自主完成</a:t>
            </a:r>
            <a:endParaRPr kumimoji="1" lang="en-US" altLang="zh-CN" sz="1400" b="1" dirty="0">
              <a:solidFill>
                <a:srgbClr val="00B050"/>
              </a:solidFill>
            </a:endParaRPr>
          </a:p>
          <a:p>
            <a:r>
              <a:rPr kumimoji="1" lang="en" altLang="zh-CN" sz="1400" b="1" dirty="0" err="1">
                <a:solidFill>
                  <a:srgbClr val="00B050"/>
                </a:solidFill>
              </a:rPr>
              <a:t>FashionMnistModel</a:t>
            </a:r>
            <a:r>
              <a:rPr kumimoji="1" lang="zh-CN" altLang="en-US" sz="1400" b="1" dirty="0">
                <a:solidFill>
                  <a:srgbClr val="00B050"/>
                </a:solidFill>
              </a:rPr>
              <a:t>（）模型搭建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FC99931-3B22-BC4A-8CD0-A449E15F6D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19150"/>
            <a:ext cx="8229600" cy="470880"/>
          </a:xfrm>
        </p:spPr>
        <p:txBody>
          <a:bodyPr>
            <a:normAutofit/>
          </a:bodyPr>
          <a:lstStyle/>
          <a:p>
            <a:r>
              <a:rPr lang="zh-CN" altLang="en-US" dirty="0"/>
              <a:t>模型训练与测试类：</a:t>
            </a:r>
            <a:endParaRPr lang="en-US" altLang="zh-CN" dirty="0"/>
          </a:p>
          <a:p>
            <a:pPr lvl="1"/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199133023"/>
      </p:ext>
    </p:extLst>
  </p:cSld>
  <p:clrMapOvr>
    <a:masterClrMapping/>
  </p:clrMapOvr>
  <p:transition spd="slow">
    <p:pull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66363-C34E-0947-A817-3331E69669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模型搭建与训练</a:t>
            </a:r>
            <a:endParaRPr lang="en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D6F26D3-53FA-C248-B41F-DEB081DED0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3442" y="1472616"/>
            <a:ext cx="5317564" cy="3172595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50D2DC9-A8CE-7947-BFBD-F0E2251580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19150"/>
            <a:ext cx="8229600" cy="470880"/>
          </a:xfrm>
        </p:spPr>
        <p:txBody>
          <a:bodyPr>
            <a:normAutofit/>
          </a:bodyPr>
          <a:lstStyle/>
          <a:p>
            <a:r>
              <a:rPr lang="zh-CN" altLang="en-US" dirty="0"/>
              <a:t>模型搭建：</a:t>
            </a:r>
            <a:endParaRPr lang="en-US" altLang="zh-CN" dirty="0"/>
          </a:p>
          <a:p>
            <a:pPr lvl="1"/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639520275"/>
      </p:ext>
    </p:extLst>
  </p:cSld>
  <p:clrMapOvr>
    <a:masterClrMapping/>
  </p:clrMapOvr>
  <p:transition spd="slow">
    <p:pull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66363-C34E-0947-A817-3331E69669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模型搭建与训练</a:t>
            </a:r>
            <a:endParaRPr lang="en-CN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F819979-D4C2-6C49-BE9D-EA6711F2FC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19150"/>
            <a:ext cx="8229600" cy="470880"/>
          </a:xfrm>
        </p:spPr>
        <p:txBody>
          <a:bodyPr>
            <a:normAutofit/>
          </a:bodyPr>
          <a:lstStyle/>
          <a:p>
            <a:r>
              <a:rPr lang="zh-CN" altLang="en-US" dirty="0"/>
              <a:t>模型训练：</a:t>
            </a:r>
            <a:endParaRPr lang="en-US" altLang="zh-CN" dirty="0"/>
          </a:p>
          <a:p>
            <a:pPr lvl="1"/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4F427D1-3C44-7249-A850-7D0A9457FF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1429" y="1426589"/>
            <a:ext cx="6478041" cy="3058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090152"/>
      </p:ext>
    </p:extLst>
  </p:cSld>
  <p:clrMapOvr>
    <a:masterClrMapping/>
  </p:clrMapOvr>
  <p:transition spd="slow">
    <p:pull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66363-C34E-0947-A817-3331E69669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模型搭建与训练</a:t>
            </a:r>
            <a:endParaRPr lang="en-CN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F819979-D4C2-6C49-BE9D-EA6711F2FC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19150"/>
            <a:ext cx="8229600" cy="470880"/>
          </a:xfrm>
        </p:spPr>
        <p:txBody>
          <a:bodyPr>
            <a:normAutofit/>
          </a:bodyPr>
          <a:lstStyle/>
          <a:p>
            <a:r>
              <a:rPr lang="zh-CN" altLang="en-US" dirty="0"/>
              <a:t>模型测试：</a:t>
            </a:r>
            <a:endParaRPr lang="en-US" altLang="zh-CN" dirty="0"/>
          </a:p>
          <a:p>
            <a:pPr lvl="1"/>
            <a:endParaRPr lang="en-US" alt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28380B3-4AB9-B941-93EE-727184F782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509" y="1560777"/>
            <a:ext cx="7052982" cy="252996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A663EDB-B4BE-C443-BEFB-68D1BF632D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9309" y="618727"/>
            <a:ext cx="3497356" cy="2100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442699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3779912" cy="5143500"/>
          </a:xfrm>
          <a:prstGeom prst="rect">
            <a:avLst/>
          </a:prstGeom>
          <a:solidFill>
            <a:srgbClr val="1A3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995936" y="157881"/>
            <a:ext cx="1210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>
                <a:latin typeface="方正兰亭细黑_GBK" pitchFamily="2" charset="-122"/>
                <a:ea typeface="方正兰亭细黑_GBK" pitchFamily="2" charset="-122"/>
              </a:rPr>
              <a:t>回顾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92101" y="3053758"/>
            <a:ext cx="2697829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人工智能与</a:t>
            </a:r>
            <a:endParaRPr lang="en-US" altLang="zh-CN" sz="2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en-US" altLang="zh-CN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程序设计</a:t>
            </a:r>
          </a:p>
        </p:txBody>
      </p:sp>
      <p:grpSp>
        <p:nvGrpSpPr>
          <p:cNvPr id="33" name="组合 32"/>
          <p:cNvGrpSpPr/>
          <p:nvPr/>
        </p:nvGrpSpPr>
        <p:grpSpPr>
          <a:xfrm>
            <a:off x="1239403" y="947342"/>
            <a:ext cx="1301106" cy="1301106"/>
            <a:chOff x="2262782" y="1446400"/>
            <a:chExt cx="1301106" cy="1301106"/>
          </a:xfrm>
        </p:grpSpPr>
        <p:sp>
          <p:nvSpPr>
            <p:cNvPr id="5" name="椭圆 4"/>
            <p:cNvSpPr/>
            <p:nvPr/>
          </p:nvSpPr>
          <p:spPr>
            <a:xfrm>
              <a:off x="2262782" y="1446400"/>
              <a:ext cx="1301106" cy="13011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KSO_Shape"/>
            <p:cNvSpPr>
              <a:spLocks/>
            </p:cNvSpPr>
            <p:nvPr/>
          </p:nvSpPr>
          <p:spPr bwMode="auto">
            <a:xfrm>
              <a:off x="2523120" y="1821416"/>
              <a:ext cx="836342" cy="574285"/>
            </a:xfrm>
            <a:custGeom>
              <a:avLst/>
              <a:gdLst>
                <a:gd name="T0" fmla="*/ 2147483646 w 112"/>
                <a:gd name="T1" fmla="*/ 2147483646 h 77"/>
                <a:gd name="T2" fmla="*/ 2147483646 w 112"/>
                <a:gd name="T3" fmla="*/ 2147483646 h 77"/>
                <a:gd name="T4" fmla="*/ 2147483646 w 112"/>
                <a:gd name="T5" fmla="*/ 2147483646 h 77"/>
                <a:gd name="T6" fmla="*/ 2147483646 w 112"/>
                <a:gd name="T7" fmla="*/ 2147483646 h 77"/>
                <a:gd name="T8" fmla="*/ 2147483646 w 112"/>
                <a:gd name="T9" fmla="*/ 2147483646 h 77"/>
                <a:gd name="T10" fmla="*/ 0 w 112"/>
                <a:gd name="T11" fmla="*/ 2147483646 h 77"/>
                <a:gd name="T12" fmla="*/ 2147483646 w 112"/>
                <a:gd name="T13" fmla="*/ 2147483646 h 77"/>
                <a:gd name="T14" fmla="*/ 2147483646 w 112"/>
                <a:gd name="T15" fmla="*/ 2147483646 h 77"/>
                <a:gd name="T16" fmla="*/ 2147483646 w 112"/>
                <a:gd name="T17" fmla="*/ 2147483646 h 77"/>
                <a:gd name="T18" fmla="*/ 2147483646 w 112"/>
                <a:gd name="T19" fmla="*/ 2147483646 h 77"/>
                <a:gd name="T20" fmla="*/ 2147483646 w 112"/>
                <a:gd name="T21" fmla="*/ 2147483646 h 77"/>
                <a:gd name="T22" fmla="*/ 2147483646 w 112"/>
                <a:gd name="T23" fmla="*/ 2147483646 h 77"/>
                <a:gd name="T24" fmla="*/ 2147483646 w 112"/>
                <a:gd name="T25" fmla="*/ 2147483646 h 77"/>
                <a:gd name="T26" fmla="*/ 2147483646 w 112"/>
                <a:gd name="T27" fmla="*/ 2147483646 h 77"/>
                <a:gd name="T28" fmla="*/ 2147483646 w 112"/>
                <a:gd name="T29" fmla="*/ 2147483646 h 77"/>
                <a:gd name="T30" fmla="*/ 2147483646 w 112"/>
                <a:gd name="T31" fmla="*/ 2147483646 h 77"/>
                <a:gd name="T32" fmla="*/ 2147483646 w 112"/>
                <a:gd name="T33" fmla="*/ 2147483646 h 77"/>
                <a:gd name="T34" fmla="*/ 2147483646 w 112"/>
                <a:gd name="T35" fmla="*/ 2147483646 h 77"/>
                <a:gd name="T36" fmla="*/ 2147483646 w 112"/>
                <a:gd name="T37" fmla="*/ 2147483646 h 77"/>
                <a:gd name="T38" fmla="*/ 2147483646 w 112"/>
                <a:gd name="T39" fmla="*/ 2147483646 h 77"/>
                <a:gd name="T40" fmla="*/ 2147483646 w 112"/>
                <a:gd name="T41" fmla="*/ 2147483646 h 77"/>
                <a:gd name="T42" fmla="*/ 2147483646 w 112"/>
                <a:gd name="T43" fmla="*/ 2147483646 h 77"/>
                <a:gd name="T44" fmla="*/ 2147483646 w 112"/>
                <a:gd name="T45" fmla="*/ 2147483646 h 77"/>
                <a:gd name="T46" fmla="*/ 2147483646 w 112"/>
                <a:gd name="T47" fmla="*/ 2147483646 h 77"/>
                <a:gd name="T48" fmla="*/ 2147483646 w 112"/>
                <a:gd name="T49" fmla="*/ 2147483646 h 77"/>
                <a:gd name="T50" fmla="*/ 2147483646 w 112"/>
                <a:gd name="T51" fmla="*/ 2147483646 h 77"/>
                <a:gd name="T52" fmla="*/ 2147483646 w 112"/>
                <a:gd name="T53" fmla="*/ 2147483646 h 77"/>
                <a:gd name="T54" fmla="*/ 2147483646 w 112"/>
                <a:gd name="T55" fmla="*/ 2147483646 h 77"/>
                <a:gd name="T56" fmla="*/ 2147483646 w 112"/>
                <a:gd name="T57" fmla="*/ 2147483646 h 77"/>
                <a:gd name="T58" fmla="*/ 2147483646 w 112"/>
                <a:gd name="T59" fmla="*/ 2147483646 h 77"/>
                <a:gd name="T60" fmla="*/ 2147483646 w 112"/>
                <a:gd name="T61" fmla="*/ 2147483646 h 77"/>
                <a:gd name="T62" fmla="*/ 2147483646 w 112"/>
                <a:gd name="T63" fmla="*/ 2147483646 h 77"/>
                <a:gd name="T64" fmla="*/ 2147483646 w 112"/>
                <a:gd name="T65" fmla="*/ 2147483646 h 77"/>
                <a:gd name="T66" fmla="*/ 2147483646 w 112"/>
                <a:gd name="T67" fmla="*/ 2147483646 h 77"/>
                <a:gd name="T68" fmla="*/ 2147483646 w 112"/>
                <a:gd name="T69" fmla="*/ 2147483646 h 77"/>
                <a:gd name="T70" fmla="*/ 2147483646 w 112"/>
                <a:gd name="T71" fmla="*/ 2147483646 h 77"/>
                <a:gd name="T72" fmla="*/ 2147483646 w 112"/>
                <a:gd name="T73" fmla="*/ 2147483646 h 77"/>
                <a:gd name="T74" fmla="*/ 2147483646 w 112"/>
                <a:gd name="T75" fmla="*/ 2147483646 h 77"/>
                <a:gd name="T76" fmla="*/ 2147483646 w 112"/>
                <a:gd name="T77" fmla="*/ 2147483646 h 77"/>
                <a:gd name="T78" fmla="*/ 2147483646 w 112"/>
                <a:gd name="T79" fmla="*/ 2147483646 h 77"/>
                <a:gd name="T80" fmla="*/ 2147483646 w 112"/>
                <a:gd name="T81" fmla="*/ 2147483646 h 77"/>
                <a:gd name="T82" fmla="*/ 2147483646 w 112"/>
                <a:gd name="T83" fmla="*/ 2147483646 h 77"/>
                <a:gd name="T84" fmla="*/ 2147483646 w 112"/>
                <a:gd name="T85" fmla="*/ 2147483646 h 77"/>
                <a:gd name="T86" fmla="*/ 2147483646 w 112"/>
                <a:gd name="T87" fmla="*/ 2147483646 h 77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112" h="77">
                  <a:moveTo>
                    <a:pt x="56" y="0"/>
                  </a:moveTo>
                  <a:cubicBezTo>
                    <a:pt x="62" y="0"/>
                    <a:pt x="66" y="4"/>
                    <a:pt x="66" y="10"/>
                  </a:cubicBezTo>
                  <a:cubicBezTo>
                    <a:pt x="66" y="15"/>
                    <a:pt x="62" y="20"/>
                    <a:pt x="56" y="20"/>
                  </a:cubicBezTo>
                  <a:cubicBezTo>
                    <a:pt x="51" y="20"/>
                    <a:pt x="46" y="15"/>
                    <a:pt x="46" y="10"/>
                  </a:cubicBezTo>
                  <a:cubicBezTo>
                    <a:pt x="46" y="4"/>
                    <a:pt x="51" y="0"/>
                    <a:pt x="56" y="0"/>
                  </a:cubicBezTo>
                  <a:close/>
                  <a:moveTo>
                    <a:pt x="15" y="49"/>
                  </a:moveTo>
                  <a:cubicBezTo>
                    <a:pt x="15" y="66"/>
                    <a:pt x="15" y="66"/>
                    <a:pt x="15" y="66"/>
                  </a:cubicBezTo>
                  <a:cubicBezTo>
                    <a:pt x="10" y="66"/>
                    <a:pt x="10" y="66"/>
                    <a:pt x="10" y="66"/>
                  </a:cubicBezTo>
                  <a:cubicBezTo>
                    <a:pt x="10" y="52"/>
                    <a:pt x="10" y="52"/>
                    <a:pt x="10" y="52"/>
                  </a:cubicBezTo>
                  <a:cubicBezTo>
                    <a:pt x="9" y="52"/>
                    <a:pt x="9" y="52"/>
                    <a:pt x="9" y="52"/>
                  </a:cubicBezTo>
                  <a:cubicBezTo>
                    <a:pt x="9" y="66"/>
                    <a:pt x="9" y="66"/>
                    <a:pt x="9" y="66"/>
                  </a:cubicBezTo>
                  <a:cubicBezTo>
                    <a:pt x="4" y="66"/>
                    <a:pt x="4" y="66"/>
                    <a:pt x="4" y="66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1"/>
                    <a:pt x="1" y="29"/>
                    <a:pt x="4" y="29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3" y="30"/>
                    <a:pt x="13" y="30"/>
                    <a:pt x="13" y="31"/>
                  </a:cubicBezTo>
                  <a:cubicBezTo>
                    <a:pt x="13" y="49"/>
                    <a:pt x="13" y="49"/>
                    <a:pt x="13" y="49"/>
                  </a:cubicBezTo>
                  <a:cubicBezTo>
                    <a:pt x="15" y="49"/>
                    <a:pt x="15" y="49"/>
                    <a:pt x="15" y="49"/>
                  </a:cubicBezTo>
                  <a:close/>
                  <a:moveTo>
                    <a:pt x="10" y="15"/>
                  </a:moveTo>
                  <a:cubicBezTo>
                    <a:pt x="13" y="15"/>
                    <a:pt x="16" y="18"/>
                    <a:pt x="16" y="22"/>
                  </a:cubicBezTo>
                  <a:cubicBezTo>
                    <a:pt x="16" y="23"/>
                    <a:pt x="16" y="24"/>
                    <a:pt x="15" y="25"/>
                  </a:cubicBezTo>
                  <a:cubicBezTo>
                    <a:pt x="15" y="26"/>
                    <a:pt x="15" y="26"/>
                    <a:pt x="14" y="26"/>
                  </a:cubicBezTo>
                  <a:cubicBezTo>
                    <a:pt x="13" y="27"/>
                    <a:pt x="12" y="28"/>
                    <a:pt x="10" y="28"/>
                  </a:cubicBezTo>
                  <a:cubicBezTo>
                    <a:pt x="6" y="28"/>
                    <a:pt x="3" y="25"/>
                    <a:pt x="3" y="22"/>
                  </a:cubicBezTo>
                  <a:cubicBezTo>
                    <a:pt x="3" y="18"/>
                    <a:pt x="6" y="15"/>
                    <a:pt x="10" y="15"/>
                  </a:cubicBezTo>
                  <a:close/>
                  <a:moveTo>
                    <a:pt x="96" y="49"/>
                  </a:moveTo>
                  <a:cubicBezTo>
                    <a:pt x="96" y="66"/>
                    <a:pt x="96" y="66"/>
                    <a:pt x="96" y="66"/>
                  </a:cubicBezTo>
                  <a:cubicBezTo>
                    <a:pt x="101" y="66"/>
                    <a:pt x="101" y="66"/>
                    <a:pt x="101" y="66"/>
                  </a:cubicBezTo>
                  <a:cubicBezTo>
                    <a:pt x="101" y="52"/>
                    <a:pt x="101" y="52"/>
                    <a:pt x="101" y="52"/>
                  </a:cubicBezTo>
                  <a:cubicBezTo>
                    <a:pt x="102" y="52"/>
                    <a:pt x="102" y="52"/>
                    <a:pt x="102" y="52"/>
                  </a:cubicBezTo>
                  <a:cubicBezTo>
                    <a:pt x="102" y="66"/>
                    <a:pt x="102" y="66"/>
                    <a:pt x="102" y="66"/>
                  </a:cubicBezTo>
                  <a:cubicBezTo>
                    <a:pt x="107" y="66"/>
                    <a:pt x="107" y="66"/>
                    <a:pt x="107" y="66"/>
                  </a:cubicBezTo>
                  <a:cubicBezTo>
                    <a:pt x="107" y="49"/>
                    <a:pt x="107" y="49"/>
                    <a:pt x="107" y="49"/>
                  </a:cubicBezTo>
                  <a:cubicBezTo>
                    <a:pt x="107" y="46"/>
                    <a:pt x="107" y="46"/>
                    <a:pt x="107" y="46"/>
                  </a:cubicBezTo>
                  <a:cubicBezTo>
                    <a:pt x="107" y="37"/>
                    <a:pt x="107" y="37"/>
                    <a:pt x="107" y="37"/>
                  </a:cubicBezTo>
                  <a:cubicBezTo>
                    <a:pt x="107" y="37"/>
                    <a:pt x="107" y="37"/>
                    <a:pt x="107" y="37"/>
                  </a:cubicBezTo>
                  <a:cubicBezTo>
                    <a:pt x="107" y="46"/>
                    <a:pt x="107" y="46"/>
                    <a:pt x="107" y="46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2" y="31"/>
                    <a:pt x="110" y="29"/>
                    <a:pt x="107" y="29"/>
                  </a:cubicBezTo>
                  <a:cubicBezTo>
                    <a:pt x="98" y="29"/>
                    <a:pt x="98" y="29"/>
                    <a:pt x="98" y="29"/>
                  </a:cubicBezTo>
                  <a:cubicBezTo>
                    <a:pt x="98" y="30"/>
                    <a:pt x="98" y="30"/>
                    <a:pt x="98" y="31"/>
                  </a:cubicBezTo>
                  <a:cubicBezTo>
                    <a:pt x="98" y="49"/>
                    <a:pt x="98" y="49"/>
                    <a:pt x="98" y="49"/>
                  </a:cubicBezTo>
                  <a:cubicBezTo>
                    <a:pt x="96" y="49"/>
                    <a:pt x="96" y="49"/>
                    <a:pt x="96" y="49"/>
                  </a:cubicBezTo>
                  <a:close/>
                  <a:moveTo>
                    <a:pt x="101" y="15"/>
                  </a:moveTo>
                  <a:cubicBezTo>
                    <a:pt x="98" y="15"/>
                    <a:pt x="95" y="18"/>
                    <a:pt x="95" y="22"/>
                  </a:cubicBezTo>
                  <a:cubicBezTo>
                    <a:pt x="95" y="23"/>
                    <a:pt x="95" y="24"/>
                    <a:pt x="96" y="25"/>
                  </a:cubicBezTo>
                  <a:cubicBezTo>
                    <a:pt x="96" y="26"/>
                    <a:pt x="97" y="26"/>
                    <a:pt x="97" y="26"/>
                  </a:cubicBezTo>
                  <a:cubicBezTo>
                    <a:pt x="98" y="27"/>
                    <a:pt x="100" y="28"/>
                    <a:pt x="101" y="28"/>
                  </a:cubicBezTo>
                  <a:cubicBezTo>
                    <a:pt x="105" y="28"/>
                    <a:pt x="108" y="25"/>
                    <a:pt x="108" y="22"/>
                  </a:cubicBezTo>
                  <a:cubicBezTo>
                    <a:pt x="108" y="18"/>
                    <a:pt x="105" y="15"/>
                    <a:pt x="101" y="15"/>
                  </a:cubicBezTo>
                  <a:close/>
                  <a:moveTo>
                    <a:pt x="75" y="51"/>
                  </a:moveTo>
                  <a:cubicBezTo>
                    <a:pt x="75" y="72"/>
                    <a:pt x="75" y="72"/>
                    <a:pt x="75" y="72"/>
                  </a:cubicBezTo>
                  <a:cubicBezTo>
                    <a:pt x="80" y="72"/>
                    <a:pt x="80" y="72"/>
                    <a:pt x="80" y="72"/>
                  </a:cubicBezTo>
                  <a:cubicBezTo>
                    <a:pt x="80" y="54"/>
                    <a:pt x="80" y="54"/>
                    <a:pt x="80" y="54"/>
                  </a:cubicBezTo>
                  <a:cubicBezTo>
                    <a:pt x="82" y="54"/>
                    <a:pt x="82" y="54"/>
                    <a:pt x="82" y="54"/>
                  </a:cubicBezTo>
                  <a:cubicBezTo>
                    <a:pt x="82" y="72"/>
                    <a:pt x="82" y="72"/>
                    <a:pt x="82" y="72"/>
                  </a:cubicBezTo>
                  <a:cubicBezTo>
                    <a:pt x="87" y="72"/>
                    <a:pt x="87" y="72"/>
                    <a:pt x="87" y="72"/>
                  </a:cubicBezTo>
                  <a:cubicBezTo>
                    <a:pt x="87" y="51"/>
                    <a:pt x="87" y="51"/>
                    <a:pt x="87" y="51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87" y="36"/>
                    <a:pt x="87" y="36"/>
                    <a:pt x="87" y="36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31"/>
                    <a:pt x="94" y="31"/>
                    <a:pt x="94" y="31"/>
                  </a:cubicBezTo>
                  <a:cubicBezTo>
                    <a:pt x="94" y="28"/>
                    <a:pt x="91" y="26"/>
                    <a:pt x="88" y="26"/>
                  </a:cubicBezTo>
                  <a:cubicBezTo>
                    <a:pt x="77" y="26"/>
                    <a:pt x="77" y="26"/>
                    <a:pt x="77" y="26"/>
                  </a:cubicBezTo>
                  <a:cubicBezTo>
                    <a:pt x="77" y="27"/>
                    <a:pt x="77" y="28"/>
                    <a:pt x="77" y="28"/>
                  </a:cubicBezTo>
                  <a:cubicBezTo>
                    <a:pt x="77" y="51"/>
                    <a:pt x="77" y="51"/>
                    <a:pt x="77" y="51"/>
                  </a:cubicBezTo>
                  <a:cubicBezTo>
                    <a:pt x="75" y="51"/>
                    <a:pt x="75" y="51"/>
                    <a:pt x="75" y="51"/>
                  </a:cubicBezTo>
                  <a:close/>
                  <a:moveTo>
                    <a:pt x="65" y="47"/>
                  </a:moveTo>
                  <a:cubicBezTo>
                    <a:pt x="65" y="32"/>
                    <a:pt x="65" y="32"/>
                    <a:pt x="65" y="32"/>
                  </a:cubicBezTo>
                  <a:cubicBezTo>
                    <a:pt x="64" y="32"/>
                    <a:pt x="64" y="32"/>
                    <a:pt x="64" y="32"/>
                  </a:cubicBezTo>
                  <a:cubicBezTo>
                    <a:pt x="64" y="47"/>
                    <a:pt x="64" y="47"/>
                    <a:pt x="64" y="47"/>
                  </a:cubicBezTo>
                  <a:cubicBezTo>
                    <a:pt x="64" y="50"/>
                    <a:pt x="64" y="50"/>
                    <a:pt x="64" y="50"/>
                  </a:cubicBezTo>
                  <a:cubicBezTo>
                    <a:pt x="64" y="77"/>
                    <a:pt x="64" y="77"/>
                    <a:pt x="64" y="77"/>
                  </a:cubicBezTo>
                  <a:cubicBezTo>
                    <a:pt x="57" y="77"/>
                    <a:pt x="57" y="77"/>
                    <a:pt x="57" y="77"/>
                  </a:cubicBezTo>
                  <a:cubicBezTo>
                    <a:pt x="57" y="55"/>
                    <a:pt x="57" y="55"/>
                    <a:pt x="57" y="55"/>
                  </a:cubicBezTo>
                  <a:cubicBezTo>
                    <a:pt x="55" y="55"/>
                    <a:pt x="55" y="55"/>
                    <a:pt x="55" y="55"/>
                  </a:cubicBezTo>
                  <a:cubicBezTo>
                    <a:pt x="55" y="77"/>
                    <a:pt x="55" y="77"/>
                    <a:pt x="55" y="77"/>
                  </a:cubicBezTo>
                  <a:cubicBezTo>
                    <a:pt x="48" y="77"/>
                    <a:pt x="48" y="77"/>
                    <a:pt x="48" y="77"/>
                  </a:cubicBezTo>
                  <a:cubicBezTo>
                    <a:pt x="48" y="50"/>
                    <a:pt x="48" y="50"/>
                    <a:pt x="48" y="50"/>
                  </a:cubicBezTo>
                  <a:cubicBezTo>
                    <a:pt x="48" y="47"/>
                    <a:pt x="48" y="47"/>
                    <a:pt x="48" y="47"/>
                  </a:cubicBezTo>
                  <a:cubicBezTo>
                    <a:pt x="48" y="32"/>
                    <a:pt x="48" y="32"/>
                    <a:pt x="48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47"/>
                    <a:pt x="47" y="47"/>
                    <a:pt x="47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27"/>
                    <a:pt x="41" y="27"/>
                    <a:pt x="41" y="27"/>
                  </a:cubicBezTo>
                  <a:cubicBezTo>
                    <a:pt x="41" y="24"/>
                    <a:pt x="44" y="21"/>
                    <a:pt x="47" y="21"/>
                  </a:cubicBezTo>
                  <a:cubicBezTo>
                    <a:pt x="66" y="21"/>
                    <a:pt x="46" y="21"/>
                    <a:pt x="65" y="21"/>
                  </a:cubicBezTo>
                  <a:cubicBezTo>
                    <a:pt x="69" y="21"/>
                    <a:pt x="71" y="24"/>
                    <a:pt x="71" y="27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0" y="47"/>
                    <a:pt x="68" y="47"/>
                    <a:pt x="65" y="47"/>
                  </a:cubicBezTo>
                  <a:close/>
                  <a:moveTo>
                    <a:pt x="37" y="51"/>
                  </a:moveTo>
                  <a:cubicBezTo>
                    <a:pt x="37" y="72"/>
                    <a:pt x="37" y="72"/>
                    <a:pt x="37" y="72"/>
                  </a:cubicBezTo>
                  <a:cubicBezTo>
                    <a:pt x="31" y="72"/>
                    <a:pt x="31" y="72"/>
                    <a:pt x="31" y="72"/>
                  </a:cubicBezTo>
                  <a:cubicBezTo>
                    <a:pt x="31" y="54"/>
                    <a:pt x="31" y="54"/>
                    <a:pt x="31" y="54"/>
                  </a:cubicBezTo>
                  <a:cubicBezTo>
                    <a:pt x="30" y="54"/>
                    <a:pt x="30" y="54"/>
                    <a:pt x="30" y="54"/>
                  </a:cubicBezTo>
                  <a:cubicBezTo>
                    <a:pt x="30" y="72"/>
                    <a:pt x="30" y="72"/>
                    <a:pt x="30" y="72"/>
                  </a:cubicBezTo>
                  <a:cubicBezTo>
                    <a:pt x="24" y="72"/>
                    <a:pt x="24" y="72"/>
                    <a:pt x="24" y="72"/>
                  </a:cubicBezTo>
                  <a:cubicBezTo>
                    <a:pt x="24" y="51"/>
                    <a:pt x="24" y="51"/>
                    <a:pt x="24" y="51"/>
                  </a:cubicBezTo>
                  <a:cubicBezTo>
                    <a:pt x="24" y="47"/>
                    <a:pt x="24" y="47"/>
                    <a:pt x="24" y="47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28"/>
                    <a:pt x="20" y="26"/>
                    <a:pt x="23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27"/>
                    <a:pt x="35" y="28"/>
                    <a:pt x="35" y="28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7" y="51"/>
                    <a:pt x="37" y="51"/>
                    <a:pt x="37" y="51"/>
                  </a:cubicBezTo>
                  <a:close/>
                  <a:moveTo>
                    <a:pt x="31" y="9"/>
                  </a:moveTo>
                  <a:cubicBezTo>
                    <a:pt x="35" y="9"/>
                    <a:pt x="39" y="12"/>
                    <a:pt x="39" y="17"/>
                  </a:cubicBezTo>
                  <a:cubicBezTo>
                    <a:pt x="39" y="19"/>
                    <a:pt x="38" y="20"/>
                    <a:pt x="37" y="22"/>
                  </a:cubicBezTo>
                  <a:cubicBezTo>
                    <a:pt x="37" y="22"/>
                    <a:pt x="37" y="22"/>
                    <a:pt x="37" y="23"/>
                  </a:cubicBezTo>
                  <a:cubicBezTo>
                    <a:pt x="35" y="24"/>
                    <a:pt x="33" y="25"/>
                    <a:pt x="31" y="25"/>
                  </a:cubicBezTo>
                  <a:cubicBezTo>
                    <a:pt x="26" y="25"/>
                    <a:pt x="22" y="21"/>
                    <a:pt x="22" y="17"/>
                  </a:cubicBezTo>
                  <a:cubicBezTo>
                    <a:pt x="22" y="12"/>
                    <a:pt x="26" y="9"/>
                    <a:pt x="31" y="9"/>
                  </a:cubicBezTo>
                  <a:close/>
                  <a:moveTo>
                    <a:pt x="81" y="9"/>
                  </a:moveTo>
                  <a:cubicBezTo>
                    <a:pt x="76" y="9"/>
                    <a:pt x="73" y="12"/>
                    <a:pt x="73" y="17"/>
                  </a:cubicBezTo>
                  <a:cubicBezTo>
                    <a:pt x="73" y="19"/>
                    <a:pt x="73" y="20"/>
                    <a:pt x="74" y="22"/>
                  </a:cubicBezTo>
                  <a:cubicBezTo>
                    <a:pt x="75" y="22"/>
                    <a:pt x="75" y="22"/>
                    <a:pt x="75" y="23"/>
                  </a:cubicBezTo>
                  <a:cubicBezTo>
                    <a:pt x="77" y="24"/>
                    <a:pt x="79" y="25"/>
                    <a:pt x="81" y="25"/>
                  </a:cubicBezTo>
                  <a:cubicBezTo>
                    <a:pt x="85" y="25"/>
                    <a:pt x="89" y="21"/>
                    <a:pt x="89" y="17"/>
                  </a:cubicBezTo>
                  <a:cubicBezTo>
                    <a:pt x="89" y="12"/>
                    <a:pt x="85" y="9"/>
                    <a:pt x="81" y="9"/>
                  </a:cubicBezTo>
                  <a:close/>
                </a:path>
              </a:pathLst>
            </a:custGeom>
            <a:solidFill>
              <a:srgbClr val="1A3F6C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dirty="0">
                <a:solidFill>
                  <a:srgbClr val="FFFFFF"/>
                </a:solidFill>
                <a:ea typeface="微软雅黑" pitchFamily="34" charset="-122"/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4285426" y="1091178"/>
            <a:ext cx="3848924" cy="17054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卷积网络的训练流程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简单卷积网络的搭建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损失定义与模型优化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图像识别大作业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4" name="椭圆 23"/>
          <p:cNvSpPr/>
          <p:nvPr/>
        </p:nvSpPr>
        <p:spPr>
          <a:xfrm>
            <a:off x="3909594" y="1632361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A3F6C"/>
              </a:solidFill>
            </a:endParaRPr>
          </a:p>
        </p:txBody>
      </p:sp>
      <p:sp>
        <p:nvSpPr>
          <p:cNvPr id="31" name="椭圆 30">
            <a:extLst>
              <a:ext uri="{FF2B5EF4-FFF2-40B4-BE49-F238E27FC236}">
                <a16:creationId xmlns:a16="http://schemas.microsoft.com/office/drawing/2014/main" id="{E285C2D4-1734-D84F-BD33-D79F098E43AF}"/>
              </a:ext>
            </a:extLst>
          </p:cNvPr>
          <p:cNvSpPr/>
          <p:nvPr/>
        </p:nvSpPr>
        <p:spPr>
          <a:xfrm>
            <a:off x="3909594" y="1235747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A3F6C"/>
              </a:solidFill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BDA8B04D-843E-2845-94BB-5D045FDA636F}"/>
              </a:ext>
            </a:extLst>
          </p:cNvPr>
          <p:cNvSpPr/>
          <p:nvPr/>
        </p:nvSpPr>
        <p:spPr>
          <a:xfrm>
            <a:off x="3909594" y="2447178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A3F6C"/>
              </a:solidFill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C96A9C9F-81AD-5E4B-8CFD-81A221EFCF27}"/>
              </a:ext>
            </a:extLst>
          </p:cNvPr>
          <p:cNvSpPr/>
          <p:nvPr/>
        </p:nvSpPr>
        <p:spPr>
          <a:xfrm>
            <a:off x="3909594" y="2050564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A3F6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9164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15" grpId="0"/>
      <p:bldP spid="24" grpId="0" animBg="1"/>
      <p:bldP spid="31" grpId="0" animBg="1"/>
      <p:bldP spid="12" grpId="0" animBg="1"/>
      <p:bldP spid="13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B6364D41-A50D-49AE-B0E7-1C9E44CC72C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谢谢！</a:t>
            </a:r>
          </a:p>
        </p:txBody>
      </p:sp>
    </p:spTree>
    <p:extLst>
      <p:ext uri="{BB962C8B-B14F-4D97-AF65-F5344CB8AC3E}">
        <p14:creationId xmlns:p14="http://schemas.microsoft.com/office/powerpoint/2010/main" val="4223775804"/>
      </p:ext>
    </p:extLst>
  </p:cSld>
  <p:clrMapOvr>
    <a:masterClrMapping/>
  </p:clrMapOvr>
  <p:transition spd="slow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D83ADBA9-0E1E-3C43-920C-F0E2C46C9B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498872"/>
          </a:xfrm>
        </p:spPr>
        <p:txBody>
          <a:bodyPr/>
          <a:lstStyle/>
          <a:p>
            <a:r>
              <a:rPr lang="zh-CN" altLang="en-US" dirty="0"/>
              <a:t>卷积网络的训练流程</a:t>
            </a:r>
            <a:endParaRPr lang="en" altLang="zh-CN" dirty="0"/>
          </a:p>
        </p:txBody>
      </p:sp>
      <p:sp>
        <p:nvSpPr>
          <p:cNvPr id="6" name="圆角矩形 5">
            <a:extLst>
              <a:ext uri="{FF2B5EF4-FFF2-40B4-BE49-F238E27FC236}">
                <a16:creationId xmlns:a16="http://schemas.microsoft.com/office/drawing/2014/main" id="{A8F68BCE-8E07-DC48-918E-2E3814E99CB3}"/>
              </a:ext>
            </a:extLst>
          </p:cNvPr>
          <p:cNvSpPr/>
          <p:nvPr/>
        </p:nvSpPr>
        <p:spPr>
          <a:xfrm>
            <a:off x="3576647" y="1691603"/>
            <a:ext cx="2457915" cy="1337208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Network</a:t>
            </a:r>
            <a:endParaRPr kumimoji="1" lang="zh-CN" alt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3074" name="Picture 2" descr="10 Most Popular Dog Breeds In The United States – Paw.com">
            <a:extLst>
              <a:ext uri="{FF2B5EF4-FFF2-40B4-BE49-F238E27FC236}">
                <a16:creationId xmlns:a16="http://schemas.microsoft.com/office/drawing/2014/main" id="{B648EB7E-6FAB-AC4B-BF5D-BC08D28964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859" y="1777166"/>
            <a:ext cx="1743674" cy="1166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右箭头 6">
            <a:extLst>
              <a:ext uri="{FF2B5EF4-FFF2-40B4-BE49-F238E27FC236}">
                <a16:creationId xmlns:a16="http://schemas.microsoft.com/office/drawing/2014/main" id="{D45E3E1F-09FD-5549-AE1F-9F1ED89F2D00}"/>
              </a:ext>
            </a:extLst>
          </p:cNvPr>
          <p:cNvSpPr/>
          <p:nvPr/>
        </p:nvSpPr>
        <p:spPr>
          <a:xfrm>
            <a:off x="2835100" y="2233392"/>
            <a:ext cx="553979" cy="253630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右箭头 8">
            <a:extLst>
              <a:ext uri="{FF2B5EF4-FFF2-40B4-BE49-F238E27FC236}">
                <a16:creationId xmlns:a16="http://schemas.microsoft.com/office/drawing/2014/main" id="{46E04E13-5542-0440-BB69-755A03C3C268}"/>
              </a:ext>
            </a:extLst>
          </p:cNvPr>
          <p:cNvSpPr/>
          <p:nvPr/>
        </p:nvSpPr>
        <p:spPr>
          <a:xfrm>
            <a:off x="6222130" y="2233392"/>
            <a:ext cx="553979" cy="253630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077BB79-8937-7745-AAC2-3AFBCF11A2A0}"/>
              </a:ext>
            </a:extLst>
          </p:cNvPr>
          <p:cNvSpPr txBox="1"/>
          <p:nvPr/>
        </p:nvSpPr>
        <p:spPr>
          <a:xfrm>
            <a:off x="7081593" y="2175541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Dog!</a:t>
            </a:r>
            <a:endParaRPr kumimoji="1"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45376BD-C8D9-514C-91B2-FB5BD2250276}"/>
              </a:ext>
            </a:extLst>
          </p:cNvPr>
          <p:cNvSpPr txBox="1"/>
          <p:nvPr/>
        </p:nvSpPr>
        <p:spPr>
          <a:xfrm>
            <a:off x="3864506" y="1099789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网络前馈预测</a:t>
            </a:r>
          </a:p>
        </p:txBody>
      </p:sp>
    </p:spTree>
    <p:extLst>
      <p:ext uri="{BB962C8B-B14F-4D97-AF65-F5344CB8AC3E}">
        <p14:creationId xmlns:p14="http://schemas.microsoft.com/office/powerpoint/2010/main" val="3579075619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D83ADBA9-0E1E-3C43-920C-F0E2C46C9B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498872"/>
          </a:xfrm>
        </p:spPr>
        <p:txBody>
          <a:bodyPr/>
          <a:lstStyle/>
          <a:p>
            <a:r>
              <a:rPr lang="zh-CN" altLang="en-US" dirty="0"/>
              <a:t>卷积网络的训练流程</a:t>
            </a:r>
            <a:endParaRPr lang="en" altLang="zh-CN" dirty="0"/>
          </a:p>
        </p:txBody>
      </p:sp>
      <p:sp>
        <p:nvSpPr>
          <p:cNvPr id="6" name="圆角矩形 5">
            <a:extLst>
              <a:ext uri="{FF2B5EF4-FFF2-40B4-BE49-F238E27FC236}">
                <a16:creationId xmlns:a16="http://schemas.microsoft.com/office/drawing/2014/main" id="{A8F68BCE-8E07-DC48-918E-2E3814E99CB3}"/>
              </a:ext>
            </a:extLst>
          </p:cNvPr>
          <p:cNvSpPr/>
          <p:nvPr/>
        </p:nvSpPr>
        <p:spPr>
          <a:xfrm>
            <a:off x="3576647" y="1691603"/>
            <a:ext cx="2457915" cy="1337208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Network</a:t>
            </a:r>
            <a:endParaRPr kumimoji="1" lang="zh-CN" alt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3074" name="Picture 2" descr="10 Most Popular Dog Breeds In The United States – Paw.com">
            <a:extLst>
              <a:ext uri="{FF2B5EF4-FFF2-40B4-BE49-F238E27FC236}">
                <a16:creationId xmlns:a16="http://schemas.microsoft.com/office/drawing/2014/main" id="{B648EB7E-6FAB-AC4B-BF5D-BC08D28964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859" y="1777166"/>
            <a:ext cx="1743674" cy="1166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右箭头 6">
            <a:extLst>
              <a:ext uri="{FF2B5EF4-FFF2-40B4-BE49-F238E27FC236}">
                <a16:creationId xmlns:a16="http://schemas.microsoft.com/office/drawing/2014/main" id="{D45E3E1F-09FD-5549-AE1F-9F1ED89F2D00}"/>
              </a:ext>
            </a:extLst>
          </p:cNvPr>
          <p:cNvSpPr/>
          <p:nvPr/>
        </p:nvSpPr>
        <p:spPr>
          <a:xfrm>
            <a:off x="2835100" y="2233392"/>
            <a:ext cx="553979" cy="25363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右箭头 8">
            <a:extLst>
              <a:ext uri="{FF2B5EF4-FFF2-40B4-BE49-F238E27FC236}">
                <a16:creationId xmlns:a16="http://schemas.microsoft.com/office/drawing/2014/main" id="{46E04E13-5542-0440-BB69-755A03C3C268}"/>
              </a:ext>
            </a:extLst>
          </p:cNvPr>
          <p:cNvSpPr/>
          <p:nvPr/>
        </p:nvSpPr>
        <p:spPr>
          <a:xfrm>
            <a:off x="6222130" y="2233392"/>
            <a:ext cx="553979" cy="25363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077BB79-8937-7745-AAC2-3AFBCF11A2A0}"/>
              </a:ext>
            </a:extLst>
          </p:cNvPr>
          <p:cNvSpPr txBox="1"/>
          <p:nvPr/>
        </p:nvSpPr>
        <p:spPr>
          <a:xfrm>
            <a:off x="7081593" y="2175541"/>
            <a:ext cx="568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Cat!</a:t>
            </a:r>
            <a:endParaRPr kumimoji="1" lang="zh-CN" altLang="en-US" dirty="0"/>
          </a:p>
        </p:txBody>
      </p:sp>
      <p:sp>
        <p:nvSpPr>
          <p:cNvPr id="2" name="手杖形箭头 1">
            <a:extLst>
              <a:ext uri="{FF2B5EF4-FFF2-40B4-BE49-F238E27FC236}">
                <a16:creationId xmlns:a16="http://schemas.microsoft.com/office/drawing/2014/main" id="{AE4D760F-D05F-604A-9560-909CF1005925}"/>
              </a:ext>
            </a:extLst>
          </p:cNvPr>
          <p:cNvSpPr/>
          <p:nvPr/>
        </p:nvSpPr>
        <p:spPr>
          <a:xfrm rot="10800000">
            <a:off x="1775696" y="3178945"/>
            <a:ext cx="5713333" cy="585445"/>
          </a:xfrm>
          <a:prstGeom prst="uturnArrow">
            <a:avLst/>
          </a:prstGeom>
          <a:solidFill>
            <a:srgbClr val="C00000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tx1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E50BB2C-F034-2E49-85C6-D2C39DE94A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3140" y="1773358"/>
            <a:ext cx="1052457" cy="1151664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49821574-D7CA-7143-921F-C954E2CE9836}"/>
              </a:ext>
            </a:extLst>
          </p:cNvPr>
          <p:cNvSpPr txBox="1"/>
          <p:nvPr/>
        </p:nvSpPr>
        <p:spPr>
          <a:xfrm>
            <a:off x="3964623" y="3914525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误差反向传播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0CED976-E4FE-4842-A2A9-8FF8C0ED5768}"/>
              </a:ext>
            </a:extLst>
          </p:cNvPr>
          <p:cNvSpPr txBox="1"/>
          <p:nvPr/>
        </p:nvSpPr>
        <p:spPr>
          <a:xfrm>
            <a:off x="3864506" y="1099789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网络前馈预测</a:t>
            </a:r>
          </a:p>
        </p:txBody>
      </p:sp>
    </p:spTree>
    <p:extLst>
      <p:ext uri="{BB962C8B-B14F-4D97-AF65-F5344CB8AC3E}">
        <p14:creationId xmlns:p14="http://schemas.microsoft.com/office/powerpoint/2010/main" val="3187468123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D83ADBA9-0E1E-3C43-920C-F0E2C46C9B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498872"/>
          </a:xfrm>
        </p:spPr>
        <p:txBody>
          <a:bodyPr/>
          <a:lstStyle/>
          <a:p>
            <a:r>
              <a:rPr lang="zh-CN" altLang="en-US" dirty="0"/>
              <a:t>卷积网络的训练流程</a:t>
            </a:r>
            <a:endParaRPr lang="en" altLang="zh-CN" dirty="0"/>
          </a:p>
        </p:txBody>
      </p:sp>
      <p:sp>
        <p:nvSpPr>
          <p:cNvPr id="6" name="圆角矩形 5">
            <a:extLst>
              <a:ext uri="{FF2B5EF4-FFF2-40B4-BE49-F238E27FC236}">
                <a16:creationId xmlns:a16="http://schemas.microsoft.com/office/drawing/2014/main" id="{A8F68BCE-8E07-DC48-918E-2E3814E99CB3}"/>
              </a:ext>
            </a:extLst>
          </p:cNvPr>
          <p:cNvSpPr/>
          <p:nvPr/>
        </p:nvSpPr>
        <p:spPr>
          <a:xfrm>
            <a:off x="3576647" y="1691603"/>
            <a:ext cx="2457915" cy="1337208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Network</a:t>
            </a:r>
            <a:endParaRPr kumimoji="1" lang="zh-CN" alt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3074" name="Picture 2" descr="10 Most Popular Dog Breeds In The United States – Paw.com">
            <a:extLst>
              <a:ext uri="{FF2B5EF4-FFF2-40B4-BE49-F238E27FC236}">
                <a16:creationId xmlns:a16="http://schemas.microsoft.com/office/drawing/2014/main" id="{B648EB7E-6FAB-AC4B-BF5D-BC08D28964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859" y="1777166"/>
            <a:ext cx="1743674" cy="1166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右箭头 6">
            <a:extLst>
              <a:ext uri="{FF2B5EF4-FFF2-40B4-BE49-F238E27FC236}">
                <a16:creationId xmlns:a16="http://schemas.microsoft.com/office/drawing/2014/main" id="{D45E3E1F-09FD-5549-AE1F-9F1ED89F2D00}"/>
              </a:ext>
            </a:extLst>
          </p:cNvPr>
          <p:cNvSpPr/>
          <p:nvPr/>
        </p:nvSpPr>
        <p:spPr>
          <a:xfrm>
            <a:off x="2835100" y="2233392"/>
            <a:ext cx="553979" cy="25363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右箭头 8">
            <a:extLst>
              <a:ext uri="{FF2B5EF4-FFF2-40B4-BE49-F238E27FC236}">
                <a16:creationId xmlns:a16="http://schemas.microsoft.com/office/drawing/2014/main" id="{46E04E13-5542-0440-BB69-755A03C3C268}"/>
              </a:ext>
            </a:extLst>
          </p:cNvPr>
          <p:cNvSpPr/>
          <p:nvPr/>
        </p:nvSpPr>
        <p:spPr>
          <a:xfrm>
            <a:off x="6222130" y="2233392"/>
            <a:ext cx="553979" cy="25363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077BB79-8937-7745-AAC2-3AFBCF11A2A0}"/>
              </a:ext>
            </a:extLst>
          </p:cNvPr>
          <p:cNvSpPr txBox="1"/>
          <p:nvPr/>
        </p:nvSpPr>
        <p:spPr>
          <a:xfrm>
            <a:off x="7081593" y="2175541"/>
            <a:ext cx="568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Cat!</a:t>
            </a:r>
            <a:endParaRPr kumimoji="1" lang="zh-CN" altLang="en-US" dirty="0"/>
          </a:p>
        </p:txBody>
      </p:sp>
      <p:sp>
        <p:nvSpPr>
          <p:cNvPr id="2" name="手杖形箭头 1">
            <a:extLst>
              <a:ext uri="{FF2B5EF4-FFF2-40B4-BE49-F238E27FC236}">
                <a16:creationId xmlns:a16="http://schemas.microsoft.com/office/drawing/2014/main" id="{AE4D760F-D05F-604A-9560-909CF1005925}"/>
              </a:ext>
            </a:extLst>
          </p:cNvPr>
          <p:cNvSpPr/>
          <p:nvPr/>
        </p:nvSpPr>
        <p:spPr>
          <a:xfrm rot="10800000">
            <a:off x="1775696" y="3178945"/>
            <a:ext cx="5713333" cy="585445"/>
          </a:xfrm>
          <a:prstGeom prst="uturnArrow">
            <a:avLst/>
          </a:prstGeom>
          <a:solidFill>
            <a:srgbClr val="C00000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tx1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E50BB2C-F034-2E49-85C6-D2C39DE94A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3140" y="1773358"/>
            <a:ext cx="1052457" cy="1151664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486160A9-87BB-3B4A-BF7E-9F67C2A8E673}"/>
              </a:ext>
            </a:extLst>
          </p:cNvPr>
          <p:cNvSpPr txBox="1"/>
          <p:nvPr/>
        </p:nvSpPr>
        <p:spPr>
          <a:xfrm>
            <a:off x="1464903" y="113928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数据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8F5C5AD5-0A52-6945-BC4C-4882A33B0E9D}"/>
              </a:ext>
            </a:extLst>
          </p:cNvPr>
          <p:cNvSpPr txBox="1"/>
          <p:nvPr/>
        </p:nvSpPr>
        <p:spPr>
          <a:xfrm>
            <a:off x="4251606" y="113557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网络模型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1CB2DF7-7ACD-C846-92EE-40488DC8A38A}"/>
              </a:ext>
            </a:extLst>
          </p:cNvPr>
          <p:cNvSpPr txBox="1"/>
          <p:nvPr/>
        </p:nvSpPr>
        <p:spPr>
          <a:xfrm>
            <a:off x="6935031" y="113928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损失函数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B94827BC-119D-E549-B944-967AA05CCE62}"/>
              </a:ext>
            </a:extLst>
          </p:cNvPr>
          <p:cNvSpPr txBox="1"/>
          <p:nvPr/>
        </p:nvSpPr>
        <p:spPr>
          <a:xfrm>
            <a:off x="4331700" y="380930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优化方法</a:t>
            </a:r>
          </a:p>
        </p:txBody>
      </p:sp>
    </p:spTree>
    <p:extLst>
      <p:ext uri="{BB962C8B-B14F-4D97-AF65-F5344CB8AC3E}">
        <p14:creationId xmlns:p14="http://schemas.microsoft.com/office/powerpoint/2010/main" val="1835290156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89046284-2D4F-104C-9CF1-66CFC7CC4A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498872"/>
          </a:xfrm>
        </p:spPr>
        <p:txBody>
          <a:bodyPr/>
          <a:lstStyle/>
          <a:p>
            <a:r>
              <a:rPr lang="zh-CN" altLang="en-US" dirty="0"/>
              <a:t>卷积网络的训练流程</a:t>
            </a:r>
            <a:endParaRPr lang="en" altLang="zh-CN" dirty="0"/>
          </a:p>
        </p:txBody>
      </p:sp>
      <p:sp>
        <p:nvSpPr>
          <p:cNvPr id="5" name="圆角矩形 4">
            <a:extLst>
              <a:ext uri="{FF2B5EF4-FFF2-40B4-BE49-F238E27FC236}">
                <a16:creationId xmlns:a16="http://schemas.microsoft.com/office/drawing/2014/main" id="{9669EC32-8F03-D54F-B08D-0D7CDE1B74C2}"/>
              </a:ext>
            </a:extLst>
          </p:cNvPr>
          <p:cNvSpPr/>
          <p:nvPr/>
        </p:nvSpPr>
        <p:spPr>
          <a:xfrm>
            <a:off x="1069740" y="1118420"/>
            <a:ext cx="1193800" cy="495300"/>
          </a:xfrm>
          <a:prstGeom prst="roundRect">
            <a:avLst>
              <a:gd name="adj" fmla="val 769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数据准备</a:t>
            </a:r>
          </a:p>
        </p:txBody>
      </p:sp>
      <p:sp>
        <p:nvSpPr>
          <p:cNvPr id="6" name="圆角矩形 5">
            <a:extLst>
              <a:ext uri="{FF2B5EF4-FFF2-40B4-BE49-F238E27FC236}">
                <a16:creationId xmlns:a16="http://schemas.microsoft.com/office/drawing/2014/main" id="{AC678D68-5C06-6649-B683-316618E8CD73}"/>
              </a:ext>
            </a:extLst>
          </p:cNvPr>
          <p:cNvSpPr/>
          <p:nvPr/>
        </p:nvSpPr>
        <p:spPr>
          <a:xfrm>
            <a:off x="2955690" y="1118420"/>
            <a:ext cx="1193800" cy="495300"/>
          </a:xfrm>
          <a:prstGeom prst="roundRect">
            <a:avLst>
              <a:gd name="adj" fmla="val 769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网络定义</a:t>
            </a:r>
          </a:p>
        </p:txBody>
      </p:sp>
      <p:sp>
        <p:nvSpPr>
          <p:cNvPr id="7" name="圆角矩形 6">
            <a:extLst>
              <a:ext uri="{FF2B5EF4-FFF2-40B4-BE49-F238E27FC236}">
                <a16:creationId xmlns:a16="http://schemas.microsoft.com/office/drawing/2014/main" id="{07B280B6-DC54-8049-8359-A16259AF5F17}"/>
              </a:ext>
            </a:extLst>
          </p:cNvPr>
          <p:cNvSpPr/>
          <p:nvPr/>
        </p:nvSpPr>
        <p:spPr>
          <a:xfrm>
            <a:off x="4828292" y="1118420"/>
            <a:ext cx="1193800" cy="495300"/>
          </a:xfrm>
          <a:prstGeom prst="roundRect">
            <a:avLst>
              <a:gd name="adj" fmla="val 769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损失函数</a:t>
            </a:r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2DA71BA2-9CDA-E84B-A7CA-67759ED5E5DD}"/>
              </a:ext>
            </a:extLst>
          </p:cNvPr>
          <p:cNvSpPr/>
          <p:nvPr/>
        </p:nvSpPr>
        <p:spPr>
          <a:xfrm>
            <a:off x="6880460" y="1114437"/>
            <a:ext cx="1193800" cy="495300"/>
          </a:xfrm>
          <a:prstGeom prst="roundRect">
            <a:avLst>
              <a:gd name="adj" fmla="val 769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优化方法</a:t>
            </a:r>
          </a:p>
        </p:txBody>
      </p:sp>
      <p:pic>
        <p:nvPicPr>
          <p:cNvPr id="1026" name="Picture 2" descr="炫彩_炫彩声波音频效果【高清效果元素png素材】-90设计">
            <a:extLst>
              <a:ext uri="{FF2B5EF4-FFF2-40B4-BE49-F238E27FC236}">
                <a16:creationId xmlns:a16="http://schemas.microsoft.com/office/drawing/2014/main" id="{8F3BCA08-A0B2-804E-AC76-EAB86CEE2A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806" y="2831005"/>
            <a:ext cx="2297250" cy="691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图像与滤波- 阮一峰的网络日志">
            <a:extLst>
              <a:ext uri="{FF2B5EF4-FFF2-40B4-BE49-F238E27FC236}">
                <a16:creationId xmlns:a16="http://schemas.microsoft.com/office/drawing/2014/main" id="{96BD90FA-FB2E-B94A-967E-4F4CBE8387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2582" y="1958357"/>
            <a:ext cx="819150" cy="819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Rendering Text in Metal with Signed-Distance Fields – Metal by Example">
            <a:extLst>
              <a:ext uri="{FF2B5EF4-FFF2-40B4-BE49-F238E27FC236}">
                <a16:creationId xmlns:a16="http://schemas.microsoft.com/office/drawing/2014/main" id="{30963D68-F178-9A41-BC17-57FB41AF67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056" y="3579723"/>
            <a:ext cx="121238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Review: ResNet — Winner of ILSVRC 2015 (Image Classification, Localization,  Detection) | by Sik-Ho Tsang | Towards Data Science">
            <a:extLst>
              <a:ext uri="{FF2B5EF4-FFF2-40B4-BE49-F238E27FC236}">
                <a16:creationId xmlns:a16="http://schemas.microsoft.com/office/drawing/2014/main" id="{F1D7A7EA-F786-9142-B372-5108D58910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045289" y="2577420"/>
            <a:ext cx="3014601" cy="1327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Objective vs. Cost vs. Loss vs. Error Function - PRIMO.ai">
            <a:extLst>
              <a:ext uri="{FF2B5EF4-FFF2-40B4-BE49-F238E27FC236}">
                <a16:creationId xmlns:a16="http://schemas.microsoft.com/office/drawing/2014/main" id="{FEBE5A06-FD64-F348-83D7-AC49A727FF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5051" y="1958357"/>
            <a:ext cx="1758469" cy="2420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gradient" descr="gradient">
            <a:hlinkClick r:id="" action="ppaction://media"/>
            <a:extLst>
              <a:ext uri="{FF2B5EF4-FFF2-40B4-BE49-F238E27FC236}">
                <a16:creationId xmlns:a16="http://schemas.microsoft.com/office/drawing/2014/main" id="{140DE4BE-829C-9042-BBA9-B953AB76B2A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6572350" y="2311445"/>
            <a:ext cx="1821527" cy="1388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070952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3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1111111111"/>
</p:tagLst>
</file>

<file path=ppt/theme/theme1.xml><?xml version="1.0" encoding="utf-8"?>
<a:theme xmlns:a="http://schemas.openxmlformats.org/drawingml/2006/main" name="清风素材 https://12sc.taobao.com/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17282</TotalTime>
  <Words>1234</Words>
  <Application>Microsoft Macintosh PowerPoint</Application>
  <PresentationFormat>全屏显示(16:9)</PresentationFormat>
  <Paragraphs>277</Paragraphs>
  <Slides>55</Slides>
  <Notes>13</Notes>
  <HiddenSlides>0</HiddenSlides>
  <MMClips>1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55</vt:i4>
      </vt:variant>
    </vt:vector>
  </HeadingPairs>
  <TitlesOfParts>
    <vt:vector size="62" baseType="lpstr">
      <vt:lpstr>方正兰亭细黑_GBK</vt:lpstr>
      <vt:lpstr>Microsoft YaHei</vt:lpstr>
      <vt:lpstr>Microsoft YaHei</vt:lpstr>
      <vt:lpstr>Microsoft YaHei Light</vt:lpstr>
      <vt:lpstr>Arial</vt:lpstr>
      <vt:lpstr>Calibri</vt:lpstr>
      <vt:lpstr>清风素材 https://12sc.taobao.com/</vt:lpstr>
      <vt:lpstr>PowerPoint 演示文稿</vt:lpstr>
      <vt:lpstr>PowerPoint 演示文稿</vt:lpstr>
      <vt:lpstr>PowerPoint 演示文稿</vt:lpstr>
      <vt:lpstr>卷积网络的训练流程</vt:lpstr>
      <vt:lpstr>卷积网络的训练流程</vt:lpstr>
      <vt:lpstr>卷积网络的训练流程</vt:lpstr>
      <vt:lpstr>卷积网络的训练流程</vt:lpstr>
      <vt:lpstr>卷积网络的训练流程</vt:lpstr>
      <vt:lpstr>卷积网络的训练流程</vt:lpstr>
      <vt:lpstr>PowerPoint 演示文稿</vt:lpstr>
      <vt:lpstr>CIFAR-10数据介绍与加载</vt:lpstr>
      <vt:lpstr>CIFAR-10数据介绍与加载</vt:lpstr>
      <vt:lpstr>CIFAR-10数据介绍与加载</vt:lpstr>
      <vt:lpstr>CIFAR-10数据介绍与加载</vt:lpstr>
      <vt:lpstr>CIFAR-10数据介绍与加载</vt:lpstr>
      <vt:lpstr>PowerPoint 演示文稿</vt:lpstr>
      <vt:lpstr>网络搭建与模型优化</vt:lpstr>
      <vt:lpstr>网络搭建与模型优化</vt:lpstr>
      <vt:lpstr>网络搭建与模型优化</vt:lpstr>
      <vt:lpstr>网络搭建与模型优化</vt:lpstr>
      <vt:lpstr>网络搭建与模型优化</vt:lpstr>
      <vt:lpstr>网络搭建与模型优化</vt:lpstr>
      <vt:lpstr>网络搭建与模型优化</vt:lpstr>
      <vt:lpstr>网络搭建与模型优化</vt:lpstr>
      <vt:lpstr>网络搭建与模型优化</vt:lpstr>
      <vt:lpstr>网络搭建与模型优化</vt:lpstr>
      <vt:lpstr>网络搭建与模型优化</vt:lpstr>
      <vt:lpstr>网络搭建与模型优化</vt:lpstr>
      <vt:lpstr>网络搭建与模型优化</vt:lpstr>
      <vt:lpstr>网络搭建与模型优化</vt:lpstr>
      <vt:lpstr>网络搭建与模型优化</vt:lpstr>
      <vt:lpstr>网络搭建与模型优化</vt:lpstr>
      <vt:lpstr>网络搭建与模型优化</vt:lpstr>
      <vt:lpstr>网络搭建与模型优化</vt:lpstr>
      <vt:lpstr>网络搭建与模型优化</vt:lpstr>
      <vt:lpstr>网络搭建与模型优化</vt:lpstr>
      <vt:lpstr>网络搭建与模型优化</vt:lpstr>
      <vt:lpstr>网络搭建与模型优化</vt:lpstr>
      <vt:lpstr>网络搭建与模型优化</vt:lpstr>
      <vt:lpstr>PowerPoint 演示文稿</vt:lpstr>
      <vt:lpstr>商品图像（Fashion-Mnist）分类</vt:lpstr>
      <vt:lpstr>商品图像（Fashion-Mnist）分类</vt:lpstr>
      <vt:lpstr>机器学习的基本流程</vt:lpstr>
      <vt:lpstr>数据准备</vt:lpstr>
      <vt:lpstr>数据准备</vt:lpstr>
      <vt:lpstr>数据准备</vt:lpstr>
      <vt:lpstr>数据准备</vt:lpstr>
      <vt:lpstr>数据准备</vt:lpstr>
      <vt:lpstr>模型搭建与训练</vt:lpstr>
      <vt:lpstr>模型搭建与训练</vt:lpstr>
      <vt:lpstr>模型搭建与训练</vt:lpstr>
      <vt:lpstr>模型搭建与训练</vt:lpstr>
      <vt:lpstr>模型搭建与训练</vt:lpstr>
      <vt:lpstr>PowerPoint 演示文稿</vt:lpstr>
      <vt:lpstr>谢谢！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Administrator</dc:creator>
  <cp:keywords/>
  <dc:description/>
  <cp:lastModifiedBy>hdui831@mail.nwpu.edu.cn</cp:lastModifiedBy>
  <cp:revision>351</cp:revision>
  <dcterms:created xsi:type="dcterms:W3CDTF">2015-01-23T04:02:45Z</dcterms:created>
  <dcterms:modified xsi:type="dcterms:W3CDTF">2021-05-31T12:31:07Z</dcterms:modified>
  <cp:category/>
  <cp:contentStatus>12sc.taobao.com</cp:contentStatus>
</cp:coreProperties>
</file>